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BA8_77A58F97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3" r:id="rId5"/>
  </p:sldMasterIdLst>
  <p:notesMasterIdLst>
    <p:notesMasterId r:id="rId35"/>
  </p:notesMasterIdLst>
  <p:handoutMasterIdLst>
    <p:handoutMasterId r:id="rId36"/>
  </p:handoutMasterIdLst>
  <p:sldIdLst>
    <p:sldId id="2946" r:id="rId6"/>
    <p:sldId id="2972" r:id="rId7"/>
    <p:sldId id="2973" r:id="rId8"/>
    <p:sldId id="2974" r:id="rId9"/>
    <p:sldId id="2975" r:id="rId10"/>
    <p:sldId id="2976" r:id="rId11"/>
    <p:sldId id="2977" r:id="rId12"/>
    <p:sldId id="2978" r:id="rId13"/>
    <p:sldId id="2979" r:id="rId14"/>
    <p:sldId id="2980" r:id="rId15"/>
    <p:sldId id="2981" r:id="rId16"/>
    <p:sldId id="257" r:id="rId17"/>
    <p:sldId id="267" r:id="rId18"/>
    <p:sldId id="264" r:id="rId19"/>
    <p:sldId id="262" r:id="rId20"/>
    <p:sldId id="265" r:id="rId21"/>
    <p:sldId id="266" r:id="rId22"/>
    <p:sldId id="510" r:id="rId23"/>
    <p:sldId id="263" r:id="rId24"/>
    <p:sldId id="2982" r:id="rId25"/>
    <p:sldId id="2983" r:id="rId26"/>
    <p:sldId id="2984" r:id="rId27"/>
    <p:sldId id="2986" r:id="rId28"/>
    <p:sldId id="2987" r:id="rId29"/>
    <p:sldId id="2988" r:id="rId30"/>
    <p:sldId id="2989" r:id="rId31"/>
    <p:sldId id="2990" r:id="rId32"/>
    <p:sldId id="2991" r:id="rId33"/>
    <p:sldId id="2985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F46352-4B10-E76E-BEED-4F1A02141B54}" name="Sabado Manuel, Albano GIZ MZ" initials="SM" userId="S::albano.sabado@giz.de::dba59f04-38f9-407e-983c-d2e3ea22a84c" providerId="AD"/>
  <p188:author id="{308C8A5A-430F-629D-D3CF-75BA17F4FAD5}" name="de Oliveira Vaz, Nicole Melanie GIZ MZ" initials="dM" userId="S::nicole.deoliveira@giz.de::1171931e-5d1f-409e-946d-fc2729c7cf22" providerId="AD"/>
  <p188:author id="{BDCAD677-94C2-951F-D9FE-9C357CB1702B}" name="Dufloo, Pierre GIZ MZ" initials="" userId="S::pierre.dufloo@giz.de::156846c7-31b2-4b45-9960-e1a1f8124fa7" providerId="AD"/>
  <p188:author id="{93B5F68C-1058-9538-709F-4B99AD835E5B}" name="Catique, Lucas GIZ MZ" initials="CLGM" userId="S::lucas.catique@giz.de::b95cddc9-56d9-4e1d-9058-7420e3c573fe" providerId="AD"/>
  <p188:author id="{B56EA0FF-F6F8-14B2-86D6-C175BD9CD6E1}" name="Stocco, Enea GIZ MZ" initials="SEGM" userId="S::enea.stocco@giz.de::286d8cc7-b287-4c85-b58f-f7f3599c6d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836DE-666C-1F02-3548-F7D2B38A7B45}" v="808" dt="2025-03-11T14:19:42.721"/>
    <p1510:client id="{98F671F4-384C-C5E7-20BB-16D1D4D9D8D2}" v="561" dt="2025-03-12T06:15:29.375"/>
    <p1510:client id="{D838A8AD-B944-0744-6603-E6EB5C005061}" v="24" dt="2025-03-11T14:37:44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6" d="100"/>
          <a:sy n="26" d="100"/>
        </p:scale>
        <p:origin x="52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omments/modernComment_BA8_77A58F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A5D332-6283-4733-BE9E-036029D645BF}" authorId="{308C8A5A-430F-629D-D3CF-75BA17F4FAD5}" created="2025-03-11T14:15:48.606" startDate="2025-03-11T14:15:48.606" dueDate="2025-03-11T14:15:48.606" assignedTo="{BDCAD677-94C2-951F-D9FE-9C357CB1702B}" title="@Dufloo, Pierre GIZ MZ vou colocar esta questão no chat na hora da interação.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07338903" sldId="2984"/>
      <ac:spMk id="8" creationId="{6E46E230-DC53-121B-62FB-B16DEC5616E0}"/>
      <ac:txMk cp="523">
        <ac:context len="524" hash="2085836493"/>
      </ac:txMk>
    </ac:txMkLst>
    <p188:pos x="8704881" y="2337661"/>
    <p188:txBody>
      <a:bodyPr/>
      <a:lstStyle/>
      <a:p>
        <a:r>
          <a:rPr lang="en-US"/>
          <a:t>[@Dufloo, Pierre GIZ MZ] vou colocar esta questão no chat na hora da interação.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3-11T14:15:48.606" id="{E49C9D34-35B6-4446-8E58-E0CFAAB80FA9}">
              <p228:atrbtn authorId="{308C8A5A-430F-629D-D3CF-75BA17F4FAD5}"/>
              <p228:anchr>
                <p228:comment id="{1CA5D332-6283-4733-BE9E-036029D645BF}"/>
              </p228:anchr>
              <p228:add/>
            </p228:event>
            <p228:event time="2025-03-11T14:15:48.606" id="{900E0BEE-2DEF-4C09-B174-3AE18E67F9A3}">
              <p228:atrbtn authorId="{308C8A5A-430F-629D-D3CF-75BA17F4FAD5}"/>
              <p228:anchr>
                <p228:comment id="{1CA5D332-6283-4733-BE9E-036029D645BF}"/>
              </p228:anchr>
              <p228:asgn authorId="{BDCAD677-94C2-951F-D9FE-9C357CB1702B}"/>
            </p228:event>
            <p228:event time="2025-03-11T14:15:48.606" id="{E38974C3-CC6E-423C-A39F-C99B460AAF8E}">
              <p228:atrbtn authorId="{308C8A5A-430F-629D-D3CF-75BA17F4FAD5}"/>
              <p228:anchr>
                <p228:comment id="{1CA5D332-6283-4733-BE9E-036029D645BF}"/>
              </p228:anchr>
              <p228:title val="@Dufloo, Pierre GIZ MZ vou colocar esta questão no chat na hora da interação."/>
            </p228:event>
            <p228:event time="2025-03-11T14:15:48.606" id="{CCC48EF9-67DB-4AB5-ABE8-EEFD16ECE54C}">
              <p228:atrbtn authorId="{308C8A5A-430F-629D-D3CF-75BA17F4FAD5}"/>
              <p228:anchr>
                <p228:comment id="{1CA5D332-6283-4733-BE9E-036029D645BF}"/>
              </p228:anchr>
              <p228:date stDt="2025-03-11T14:15:48.606" endDt="2025-03-11T14:15:48.606"/>
            </p228:event>
          </p228:history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E5AF394-BA28-5E49-91B4-EC12F69127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584AFE-77BB-AE41-ABD1-B8FCC644C2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F2541-EDA9-9046-8131-14784E2B9311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78EE6C-7446-A243-8440-627C3309D6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E1E892-78B7-994F-BDF6-5EF365A9E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FB5E1-C7B4-854D-A650-7AD6BBB5A6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72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4326D-0D6E-4E64-BAD6-920952D9F866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AED54-B435-4FEC-9F0D-57FABE99C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84CC-F32C-3666-2081-B5DAB13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990B5-FBE6-7586-6184-48BD5986E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7ABAB-C9DA-6536-CF32-538FEDAA1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1C91-FF1B-8CF6-5619-7D47AC53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332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FCB39-70D3-0A65-0542-2F14A22A2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B9A9D-8CFD-0764-3665-DDCA745C1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F8D0FC-9058-D01C-789C-9E675BAC1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48A8D-7878-5650-3D90-6F54357A9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5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131D6-82AF-5E24-B743-D1A945248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63A816-C3E8-6A7E-8D76-EA77C168A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65AFD-F170-E86B-C8F4-752C62D9D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72539-59B4-36F3-87EA-97178D49C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431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04FD4-5767-D831-4C94-4AC3B2224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108C2-BA9A-8CC9-A548-979E1E054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663F5-FD18-FEDA-E808-3FE65974BE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8C62C-07CB-732A-4437-A2DE8E582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4240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8B6B-B4BD-7320-928C-42D34683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706450-B1E8-C9E5-8D3D-1B8D66BCE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1BE39-B1EF-17C9-4435-8DCECEBF3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E9A48-C579-054B-C28E-8DCC85701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4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12932-82C7-BADB-66D8-2446280D7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2F19A-D087-CD80-2E54-8195D9BA7F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70B3F-25D2-12B9-6760-CFAD9C719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16577-8F49-8F4D-ECD0-7CCFFB19D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954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4B00B-9F68-FA7E-015C-14C1C1EE1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8F626-9F1F-84AF-6C8C-A9DD535A8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DFCEA-2DA5-F60D-074C-5B09C9712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AFF99-0ECD-BC0F-1B7C-54EE0AEDE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97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2A2CF-5378-BC18-717D-957A4DC44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DCC24-8E4E-F84F-734A-57097462D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E26C4A-0317-F4D0-DF7C-1EFDA89F1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3EA0-A4D7-5E72-1D0A-85866C000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14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79F09-7B8C-DA2A-3A20-473FD626E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B2AB4-3D7F-3682-FB79-1A6DC61085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6AAEC-DC98-A00D-6562-2BEDF89FA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BDEDE-378A-8FD8-3E32-44B799C86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79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C7AA3-1925-024B-8106-E44A2EB54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36DCC-EA2A-E779-E23C-68ECC7F6C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BEED1-F22A-E0C9-EEF0-5593E4D2E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A829C-B0FE-DC5D-D792-2AB18268E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26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9D2CC-01EB-3892-6429-D439C156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4CCB80-9213-24A3-5004-52BB2E87E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A46A4-69B0-1461-3DB4-7BA0AD7B0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19588-0344-4715-F002-4801EDB05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24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84CC-F32C-3666-2081-B5DAB13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990B5-FBE6-7586-6184-48BD5986E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7ABAB-C9DA-6536-CF32-538FEDAA1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1C91-FF1B-8CF6-5619-7D47AC53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56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80A64-DBC8-0F57-A703-FD8ACCE8D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ACFDE-06A6-3DB3-116F-C02CC2F0C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0C165-8AA2-E0E3-202E-D1B2BBE81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27498-0C25-B9AA-DB06-DE9D912D5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650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9BE4E-EB15-AD4A-2CD3-2AFC29778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2F92A-D6DA-ACD0-3964-5870208A8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1416F-6717-2E26-F2D5-59697610A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D780A-FD3C-60CC-4C34-BCFD40228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7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84CC-F32C-3666-2081-B5DAB13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990B5-FBE6-7586-6184-48BD5986E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7ABAB-C9DA-6536-CF32-538FEDAA1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1C91-FF1B-8CF6-5619-7D47AC53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4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84CC-F32C-3666-2081-B5DAB13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990B5-FBE6-7586-6184-48BD5986E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7ABAB-C9DA-6536-CF32-538FEDAA1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1C91-FF1B-8CF6-5619-7D47AC53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76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84CC-F32C-3666-2081-B5DAB13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990B5-FBE6-7586-6184-48BD5986E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7ABAB-C9DA-6536-CF32-538FEDAA1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1C91-FF1B-8CF6-5619-7D47AC53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59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84CC-F32C-3666-2081-B5DAB13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990B5-FBE6-7586-6184-48BD5986E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7ABAB-C9DA-6536-CF32-538FEDAA1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1C91-FF1B-8CF6-5619-7D47AC53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53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84CC-F32C-3666-2081-B5DAB13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990B5-FBE6-7586-6184-48BD5986E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7ABAB-C9DA-6536-CF32-538FEDAA1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1C91-FF1B-8CF6-5619-7D47AC53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0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E84CC-F32C-3666-2081-B5DAB13B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1990B5-FBE6-7586-6184-48BD5986E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7ABAB-C9DA-6536-CF32-538FEDAA1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1C91-FF1B-8CF6-5619-7D47AC53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2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62DA-401B-AD4C-634E-A959D97C8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93EAF-F935-FFA1-5363-F85332350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19F55-B447-E5C6-A154-29A4EE883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3BF29-2BC7-B132-B6BF-5E8E4BD31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5F879-0589-40D4-B0E5-B74D0CAD5C6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8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082FF1-95D5-E440-BBFE-B2AC808F9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EEDE09-4874-1347-ACB5-A810DBAC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D0D2A9-59D7-4A4E-AC10-68C2ECEC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ACC402-D462-724F-AA32-6C8D08D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308B95-F64A-FC4A-8664-7BD2B5A3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44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7B96D-04AE-C341-81DD-CDF60C0C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3CF999-16AD-9F44-8968-C52317EC3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CD7F4E-C3DC-1D4B-BF57-E5307E3A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A15BE-AFBF-A64A-AA6D-BBA01F73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CCEE7B-0741-3849-85B4-44EC4CAD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52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A05DC6B-C6E2-094F-8245-1F0611452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EB44D0-1A43-EC46-A81C-F77BB1CC1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6F736A-0D24-604A-B96A-35DFB606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BB2659-0F7E-4640-8198-DA63603B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29CED7-FEAB-A14A-A3AC-BD6D8934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41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64181" y="165101"/>
            <a:ext cx="11858487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</a:p>
        </p:txBody>
      </p:sp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E6FCB56-8D12-40F3-93F4-40A607FC146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3131" y="5184083"/>
            <a:ext cx="4817035" cy="1488000"/>
            <a:chOff x="0" y="0"/>
            <a:chExt cx="3145161" cy="97159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34E99B59-723A-4AB7-A967-351010851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3232" r="4187" b="6712"/>
            <a:stretch>
              <a:fillRect/>
            </a:stretch>
          </p:blipFill>
          <p:spPr bwMode="auto">
            <a:xfrm>
              <a:off x="0" y="0"/>
              <a:ext cx="164020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734F62D-A5DB-49C6-8E11-69574C9CA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773141" y="251598"/>
              <a:ext cx="137202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6062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64181" y="165100"/>
            <a:ext cx="11858487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b/w GIZ key visual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7130FBB-6C97-43ED-AC45-5049D96CAF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3131" y="5184083"/>
            <a:ext cx="4817035" cy="1488000"/>
            <a:chOff x="0" y="0"/>
            <a:chExt cx="3145161" cy="971598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C873DC4-FF4F-4CEE-BB31-60C897EDB3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3232" r="4187" b="6712"/>
            <a:stretch>
              <a:fillRect/>
            </a:stretch>
          </p:blipFill>
          <p:spPr bwMode="auto">
            <a:xfrm>
              <a:off x="0" y="0"/>
              <a:ext cx="164020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4083A0C7-82D1-406C-8ACF-BC5B9CA8A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773141" y="251598"/>
              <a:ext cx="137202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849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9996729" y="1029491"/>
            <a:ext cx="517191" cy="787908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7472793" y="1034676"/>
            <a:ext cx="2117468" cy="866995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10040048" y="1279678"/>
            <a:ext cx="446293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8"/>
            <a:ext cx="1968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682481" y="170887"/>
            <a:ext cx="24842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743071" y="237067"/>
            <a:ext cx="3661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slide/headline</a:t>
            </a:r>
            <a:br>
              <a:rPr lang="en-GB"/>
            </a:br>
            <a:r>
              <a:rPr lang="en-GB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03974346-F296-4EC5-AAB3-82C1FCAF0A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3131" y="5184083"/>
            <a:ext cx="4817035" cy="1488000"/>
            <a:chOff x="0" y="0"/>
            <a:chExt cx="3145161" cy="971598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59DC4FF7-4008-43BE-8AB2-8E6DC2530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3232" r="4187" b="6712"/>
            <a:stretch>
              <a:fillRect/>
            </a:stretch>
          </p:blipFill>
          <p:spPr bwMode="auto">
            <a:xfrm>
              <a:off x="0" y="0"/>
              <a:ext cx="164020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1940B559-93B7-4EE8-BB13-E434B79E47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773141" y="251598"/>
              <a:ext cx="137202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3887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2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 for illustration/free-form selection</a:t>
            </a:r>
            <a:br>
              <a:rPr lang="en-GB"/>
            </a:br>
            <a:r>
              <a:rPr lang="en-GB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0396670" y="1966807"/>
            <a:ext cx="1662545" cy="1147156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7335817" y="170888"/>
            <a:ext cx="1968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9682481" y="170887"/>
            <a:ext cx="24842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3743071" y="237067"/>
            <a:ext cx="3661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10396670" y="1029491"/>
            <a:ext cx="517191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7472793" y="1034676"/>
            <a:ext cx="2117468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10439990" y="1279678"/>
            <a:ext cx="446293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535D8C5-4D20-4884-9607-CADB4373874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3131" y="5184083"/>
            <a:ext cx="4817035" cy="1488000"/>
            <a:chOff x="0" y="0"/>
            <a:chExt cx="3145161" cy="971598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8F6322EC-9CDC-4CEE-AA90-DFAD79B2B7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3232" r="4187" b="6712"/>
            <a:stretch>
              <a:fillRect/>
            </a:stretch>
          </p:blipFill>
          <p:spPr bwMode="auto">
            <a:xfrm>
              <a:off x="0" y="0"/>
              <a:ext cx="164020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81C9A339-5CC7-40A3-A481-2373A8E223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773141" y="251598"/>
              <a:ext cx="137202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72920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Alternative title slide</a:t>
            </a:r>
            <a:br>
              <a:rPr lang="en-GB"/>
            </a:br>
            <a:r>
              <a:rPr lang="en-GB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3561FE0-F86B-45A1-A3EC-978C1B4E3F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33131" y="5184083"/>
            <a:ext cx="4817035" cy="1488000"/>
            <a:chOff x="0" y="0"/>
            <a:chExt cx="3145161" cy="971598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AB732522-0751-4AEB-942C-4155AC974C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3232" r="4187" b="6712"/>
            <a:stretch>
              <a:fillRect/>
            </a:stretch>
          </p:blipFill>
          <p:spPr bwMode="auto">
            <a:xfrm>
              <a:off x="0" y="0"/>
              <a:ext cx="164020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0FE3498-E9DA-4624-91C2-27CBBD46F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773141" y="251598"/>
              <a:ext cx="137202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4253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84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9" cy="374684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304792" marR="0" lvl="0" indent="-304792" algn="l" defTabSz="914377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973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2093674"/>
            <a:ext cx="118608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3793150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942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DBD8B-37DF-C54F-A6AE-01FF7CD73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05F67F-6C12-6C4E-8178-8101BAE46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344BAA-B9DF-D34D-8CC7-75B0BCE7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4C9A5F-4D02-094E-A146-3556E8E9C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D6B532-9631-0B43-B3FA-038FE329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44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7335817" y="170888"/>
            <a:ext cx="1968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9682481" y="170887"/>
            <a:ext cx="24842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3743071" y="237067"/>
            <a:ext cx="3661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9996729" y="1029491"/>
            <a:ext cx="517191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7472793" y="1034676"/>
            <a:ext cx="2117468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10040048" y="1279678"/>
            <a:ext cx="446293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21221440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Section start slide</a:t>
            </a:r>
            <a:br>
              <a:rPr lang="en-GB"/>
            </a:br>
            <a:r>
              <a:rPr lang="en-GB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956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77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3622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Intermediate slide</a:t>
            </a:r>
            <a:endParaRPr lang="en-GB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64179" y="4525210"/>
            <a:ext cx="6050711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8934717" y="165100"/>
            <a:ext cx="3087951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2598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en-GB"/>
              <a:t>Intermediate slide, photo</a:t>
            </a:r>
            <a:br>
              <a:rPr lang="en-GB"/>
            </a:br>
            <a:r>
              <a:rPr lang="en-GB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7335817" y="170888"/>
            <a:ext cx="1968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9682481" y="170887"/>
            <a:ext cx="24842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3743071" y="237067"/>
            <a:ext cx="3661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9996729" y="1029491"/>
            <a:ext cx="517191" cy="787908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7472793" y="1034676"/>
            <a:ext cx="2117468" cy="866995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10040048" y="1279678"/>
            <a:ext cx="446293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85428078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234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52037"/>
            <a:ext cx="11422911" cy="36075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99018" y="774701"/>
            <a:ext cx="11423649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867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7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696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2"/>
            <a:ext cx="9563579" cy="378644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20601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5496243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517957" y="1361293"/>
            <a:ext cx="5496243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826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84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40D60-3B57-6C49-8CF8-34AC5DA8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30F70C-1A3C-874E-BD58-CFC6E278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9A3723-7D53-4B42-8CC8-BBE8795F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9AF81E-3841-D24F-A6DA-C88CF88C8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10EDAB-11CB-6F4F-886B-9BF3D598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63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2"/>
            <a:ext cx="5496243" cy="46606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6821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333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89944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3027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48466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74844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304207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64179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3"/>
            <a:ext cx="5282881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40977" y="1361293"/>
            <a:ext cx="5273223" cy="16663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927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187824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64180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8" y="1361293"/>
            <a:ext cx="3375623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23402" y="1361293"/>
            <a:ext cx="3375623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11467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647046" y="1361293"/>
            <a:ext cx="3375623" cy="23588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48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13833" y="4150517"/>
            <a:ext cx="3526768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r>
              <a:rPr lang="en-GB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613832" y="1294229"/>
            <a:ext cx="3526368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613832" y="3228948"/>
            <a:ext cx="3526368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3832" y="3223373"/>
            <a:ext cx="3526368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333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3832" y="3532554"/>
            <a:ext cx="3526368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1067" b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MM/YYYY – MM/YYYY</a:t>
            </a:r>
            <a:br>
              <a:rPr lang="en-GB"/>
            </a:br>
            <a:r>
              <a:rPr lang="en-GB"/>
              <a:t>Volume: EUR 00 million</a:t>
            </a:r>
            <a:br>
              <a:rPr lang="en-GB"/>
            </a:br>
            <a:r>
              <a:rPr lang="en-GB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3832" y="1295081"/>
            <a:ext cx="3526368" cy="362396"/>
          </a:xfrm>
          <a:noFill/>
        </p:spPr>
        <p:txBody>
          <a:bodyPr lIns="72000" tIns="36000" bIns="36000" anchor="ctr"/>
          <a:lstStyle>
            <a:lvl1pPr>
              <a:defRPr sz="1467" b="1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13832" y="1657477"/>
            <a:ext cx="3526368" cy="1490155"/>
          </a:xfrm>
          <a:noFill/>
        </p:spPr>
        <p:txBody>
          <a:bodyPr lIns="72000" tIns="0" bIns="3600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333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14129" y="1361017"/>
            <a:ext cx="7623355" cy="47730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610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1112332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53713" y="2760959"/>
            <a:ext cx="4492748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853713" y="1857148"/>
            <a:ext cx="4492748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853713" y="2181304"/>
            <a:ext cx="4492748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99755" y="1857148"/>
            <a:ext cx="195743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1046182" y="5403596"/>
            <a:ext cx="10583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6614904" y="5408250"/>
            <a:ext cx="312688" cy="312685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3496266" y="5403596"/>
            <a:ext cx="23056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7004909" y="5403596"/>
            <a:ext cx="295003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4592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10583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6614904" y="5408250"/>
            <a:ext cx="312688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3056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7004909" y="5403596"/>
            <a:ext cx="295003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12084" y="2760959"/>
            <a:ext cx="3426913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612084" y="1857148"/>
            <a:ext cx="3426913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612084" y="2181304"/>
            <a:ext cx="3426913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99758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323537" y="2760959"/>
            <a:ext cx="3562099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323537" y="1857148"/>
            <a:ext cx="3562099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323537" y="2181304"/>
            <a:ext cx="3562099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6311212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1128588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098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D4971-8811-ED43-8F43-42D0840E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0F7DF-B02D-784E-9E27-5A53CBF5F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E4373C-1AEE-E442-9399-9F8B80C97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0DDAC9-F4BF-224B-862B-AC2540EEC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AF9D71-9674-9B49-ABAC-2F7DDBEB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23522A-1DF4-B94F-8192-3FE273C4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989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77802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9756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99756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99756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9975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64610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64610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464610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464612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8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329465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en-GB"/>
              <a:t>givenname.familyname@giz.de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329465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329465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832946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10583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6614904" y="5408250"/>
            <a:ext cx="312688" cy="3126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400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3056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7004909" y="5403596"/>
            <a:ext cx="295003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5492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690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6959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99757" y="431341"/>
            <a:ext cx="5765996" cy="574260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933" b="0" i="0" u="none" strike="noStrike" kern="1200" cap="none" spc="0" normalizeH="0" baseline="0" noProof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600661" y="1475896"/>
            <a:ext cx="4286015" cy="168828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10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067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10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10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10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10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10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10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0660" y="3397146"/>
            <a:ext cx="4619229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848718" y="1475895"/>
            <a:ext cx="4570903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pt-PT"/>
              <a:t>2021</a:t>
            </a:r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8351" y="4276011"/>
            <a:ext cx="1075837" cy="147733"/>
          </a:xfrm>
        </p:spPr>
        <p:txBody>
          <a:bodyPr wrap="none" lIns="0">
            <a:spAutoFit/>
          </a:bodyPr>
          <a:lstStyle>
            <a:lvl1pPr>
              <a:defRPr lang="de-DE" sz="1067" smtClean="0">
                <a:solidFill>
                  <a:prstClr val="black"/>
                </a:solidFill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text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64687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00660" y="1475895"/>
            <a:ext cx="9563579" cy="4626708"/>
          </a:xfrm>
        </p:spPr>
        <p:txBody>
          <a:bodyPr numCol="2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1036949" y="6535917"/>
            <a:ext cx="1445444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7" y="320283"/>
            <a:ext cx="9020495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/>
              <a:t>Photo credits/sources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94777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64181" y="165101"/>
            <a:ext cx="11858487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1865" y="821728"/>
            <a:ext cx="118608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8815753" y="5609147"/>
            <a:ext cx="3206913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620789" y="2077320"/>
            <a:ext cx="4705732" cy="302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467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br>
              <a:rPr kumimoji="0" lang="en-GB" sz="14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4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467" b="1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467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7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</a:t>
            </a:r>
            <a:r>
              <a:rPr kumimoji="0" lang="en-US" sz="14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en-US" sz="14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6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533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4700586" y="3413820"/>
            <a:ext cx="4294717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4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467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467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4C120BE-8A19-4687-B67E-A3F9522B43D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620789" y="5805049"/>
            <a:ext cx="2906052" cy="897691"/>
            <a:chOff x="0" y="0"/>
            <a:chExt cx="3145161" cy="971598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8C73932-CD33-45FE-93E9-40852B5359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" t="3232" r="4187" b="6712"/>
            <a:stretch>
              <a:fillRect/>
            </a:stretch>
          </p:blipFill>
          <p:spPr bwMode="auto">
            <a:xfrm>
              <a:off x="0" y="0"/>
              <a:ext cx="164020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513E5A5-D84B-44C9-B52D-01498F5F9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773141" y="251598"/>
              <a:ext cx="137202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76957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599758" y="352038"/>
            <a:ext cx="11422911" cy="36075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4"/>
          </p:nvPr>
        </p:nvSpPr>
        <p:spPr bwMode="gray">
          <a:xfrm>
            <a:off x="599021" y="774701"/>
            <a:ext cx="11423649" cy="501651"/>
          </a:xfrm>
        </p:spPr>
        <p:txBody>
          <a:bodyPr lIns="0" tIns="0" rIns="72000" bIns="0" rtlCol="0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/>
            <a:endParaRPr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99760" y="1361294"/>
            <a:ext cx="9563577" cy="4660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62F8A0DB-63AC-40A5-8AE3-73C42C209A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  <a:endParaRPr lang="en-US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7A5258F-917F-42A4-94CD-59AF44695394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22.01.2019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7EE8887-714D-4639-84BA-A16ACC19DC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xfrm>
            <a:off x="0" y="-492443"/>
            <a:ext cx="0" cy="98488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76F871D-2470-4F8C-85AC-7D2EC8623D6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117374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3746844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973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A2CE4C-0240-A8A4-4397-35A27FBF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063E-C85B-47D9-8289-27FAF72FC73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E407F-DDD4-2976-BFD0-9DB490B8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CCDE3-20EF-8449-0649-6544F8A4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CF51-8DCA-4669-B9EF-5FCBE7DEF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615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FD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0B47-DCC3-4A1C-AF0B-CFC3045781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2034"/>
            <a:ext cx="9144000" cy="19710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Session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A6B67-03F1-4205-8C5B-D1DB8184BD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39629"/>
            <a:ext cx="9144000" cy="19181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Additional information about the session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791DB-9767-43E1-9B42-99C8406607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2557" y="6568511"/>
            <a:ext cx="711519" cy="12311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30.10.2024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1FCD-30CB-40D6-AF1A-29E35BC5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GIZ </a:t>
            </a:r>
            <a:r>
              <a:rPr lang="en-GB" err="1"/>
              <a:t>Genderstrategy</a:t>
            </a:r>
            <a:r>
              <a:rPr lang="en-GB"/>
              <a:t> 2025-2029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4F815-926E-460E-93A7-D80FA493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E224B-E2BA-48AD-8A33-6B0716F911E2}" type="slidenum">
              <a:rPr lang="en-GB" smtClean="0"/>
              <a:t>‹#›</a:t>
            </a:fld>
            <a:endParaRPr lang="en-GB"/>
          </a:p>
        </p:txBody>
      </p:sp>
      <p:pic>
        <p:nvPicPr>
          <p:cNvPr id="23" name="Picture 2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436E47F-13D0-452A-9A7D-82255FB3D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5" y="378955"/>
            <a:ext cx="1086159" cy="8530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42D13B6-037A-DE2D-7A50-2C376E86CF60}"/>
              </a:ext>
            </a:extLst>
          </p:cNvPr>
          <p:cNvSpPr/>
          <p:nvPr userDrawn="1"/>
        </p:nvSpPr>
        <p:spPr>
          <a:xfrm>
            <a:off x="10163336" y="5771627"/>
            <a:ext cx="1983235" cy="963263"/>
          </a:xfrm>
          <a:prstGeom prst="rect">
            <a:avLst/>
          </a:prstGeom>
          <a:solidFill>
            <a:srgbClr val="FD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err="1"/>
          </a:p>
        </p:txBody>
      </p:sp>
    </p:spTree>
    <p:extLst>
      <p:ext uri="{BB962C8B-B14F-4D97-AF65-F5344CB8AC3E}">
        <p14:creationId xmlns:p14="http://schemas.microsoft.com/office/powerpoint/2010/main" val="50797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B68C2-140B-E548-A987-F8D2DF8F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6CAB8E-AD53-C249-9312-133593C41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4BD0BD-2050-8E4D-B27A-A869F4470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AE1C69-4B3B-6242-91CE-A63B3794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9A555E-5149-A947-982B-E8B81E624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DF44E2D-4063-9F4A-BB9E-148AFB4E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A85E6B-B2C4-4A4D-80A2-EB95CEE7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158924-DA92-4147-8BAA-E307AAB7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0133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04.02.2025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4841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rafiken, Clipart, Kreativität, Design enthält.&#10;&#10;Automatisch generierte Beschreibung">
            <a:extLst>
              <a:ext uri="{FF2B5EF4-FFF2-40B4-BE49-F238E27FC236}">
                <a16:creationId xmlns:a16="http://schemas.microsoft.com/office/drawing/2014/main" id="{1CF7EA89-21BE-640D-9EA1-2230697C4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0968"/>
          <a:stretch/>
        </p:blipFill>
        <p:spPr>
          <a:xfrm>
            <a:off x="165134" y="4470528"/>
            <a:ext cx="4226244" cy="1663229"/>
          </a:xfrm>
          <a:prstGeom prst="rect">
            <a:avLst/>
          </a:prstGeom>
        </p:spPr>
      </p:pic>
      <p:pic>
        <p:nvPicPr>
          <p:cNvPr id="6" name="Grafik 5" descr="Ein Bild, das Grafiken, Clipart, Kreativität, Design enthält.&#10;&#10;Automatisch generierte Beschreibung">
            <a:extLst>
              <a:ext uri="{FF2B5EF4-FFF2-40B4-BE49-F238E27FC236}">
                <a16:creationId xmlns:a16="http://schemas.microsoft.com/office/drawing/2014/main" id="{E704BE0B-B0A5-680B-4B7C-DA2D89722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527822" y="165100"/>
            <a:ext cx="2494844" cy="1663229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Zwischenfolie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04.02.2025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11870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F1659-4D1E-9E41-A9F2-86822653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143E7-7207-E346-9895-09351386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DE6CDA-7F6A-D94D-A588-B6B645C3C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3C6D8A-0768-DB49-BB50-53694BF9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03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B3C15E-272E-BB44-BFB5-F7A5928B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76FFA5-345A-084A-8FBB-7D5EA746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3D8622-2D09-C44A-8EDF-1612612E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63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6F411-31EA-A243-ACD0-0AD1BDAF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E85BD1-FFAA-2544-8B8F-886839E2E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4524E5-A907-A844-A55B-E1FDD36FC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ABB029-311D-3E43-8937-07D162B9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F387D9-1AC3-D04C-AB95-46471AC4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BFA2B8-E7EC-5548-966B-DBBF014B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93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2871-EEB4-D24C-A77A-8571DB88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CBEC0B-3493-1C47-8657-4A92C42FFF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83CC42-9C02-F54A-964D-2C9CF6DE9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BE1BB0-601A-274E-8187-714609A5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695536-DAA3-8B4F-AB07-42E4349A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6F14B8-7DE5-8F4F-8094-444A12C38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44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microsoft.com/office/2007/relationships/hdphoto" Target="../media/hdphoto1.wdp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056263-BD2C-FF4C-8DA5-57C14B83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54BE6-7321-6F4D-BCDB-561A66E39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BFB06-ACC7-C64B-A512-9C28C8E5E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8E3C-EABF-BF4B-A51A-22D85498CFE6}" type="datetimeFigureOut">
              <a:rPr lang="de-DE" smtClean="0"/>
              <a:t>12.03.2025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39152A-5825-6049-9829-8A45B7C3D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374344-E622-B043-84A7-7AD6CF127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E7A87-00A0-CC4B-AC8C-28867C999C1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5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11589389" y="6371813"/>
            <a:ext cx="413113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10890251" y="6133759"/>
            <a:ext cx="1132416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462031" y="6568511"/>
            <a:ext cx="7701304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spc="5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Capacitação dos/as formadores/as</a:t>
            </a:r>
            <a:endParaRPr lang="en-GB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12557" y="6568511"/>
            <a:ext cx="7115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800" spc="5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/>
              <a:t>2021</a:t>
            </a:r>
            <a:endParaRPr lang="en-GB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99756" y="6568511"/>
            <a:ext cx="60113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800" spc="51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277532" y="6575618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22376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599757" y="1361292"/>
            <a:ext cx="9563579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9563579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51900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41294" indent="-2412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76239" indent="-234945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Symbol" panose="05050102010706020507" pitchFamily="18" charset="2"/>
        <a:buChar char="-"/>
        <a:defRPr lang="de-DE" sz="1467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>
          <p15:clr>
            <a:srgbClr val="F26B43"/>
          </p15:clr>
        </p15:guide>
        <p15:guide id="5" orient="horz" pos="3162">
          <p15:clr>
            <a:srgbClr val="F26B43"/>
          </p15:clr>
        </p15:guide>
        <p15:guide id="7" pos="5680">
          <p15:clr>
            <a:srgbClr val="F26B43"/>
          </p15:clr>
        </p15:guide>
        <p15:guide id="8" pos="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18/10/relationships/comments" Target="../comments/modernComment_BA8_77A58F97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F833-896D-4556-05A6-9D95086D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74D6A3-08B3-6057-DDB2-D19F1E4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71C7FF90-8B99-90C8-9C8C-1BF83E5C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pic>
        <p:nvPicPr>
          <p:cNvPr id="6" name="Picture 5" descr="A group of women posing for a picture&#10;&#10;AI-generated content may be incorrect.">
            <a:extLst>
              <a:ext uri="{FF2B5EF4-FFF2-40B4-BE49-F238E27FC236}">
                <a16:creationId xmlns:a16="http://schemas.microsoft.com/office/drawing/2014/main" id="{F2CDB88F-B9B3-0344-7AAB-C9C599184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5840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3514D-C8DB-2C44-9361-2D13F34A6177}"/>
              </a:ext>
            </a:extLst>
          </p:cNvPr>
          <p:cNvSpPr txBox="1"/>
          <p:nvPr/>
        </p:nvSpPr>
        <p:spPr>
          <a:xfrm>
            <a:off x="97970" y="381116"/>
            <a:ext cx="48809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pt-BR" sz="5400">
                <a:solidFill>
                  <a:prstClr val="black"/>
                </a:solidFill>
                <a:latin typeface="Arial Rounded MT Bold" panose="020F0704030504030204" pitchFamily="34" charset="0"/>
              </a:rPr>
              <a:t>Sessão de Apresentação – Ferramenta de Verificação de Gênero</a:t>
            </a:r>
            <a:endParaRPr lang="en-US" sz="540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52C81-9FB9-2814-FE2D-626549D981C2}"/>
              </a:ext>
            </a:extLst>
          </p:cNvPr>
          <p:cNvSpPr txBox="1"/>
          <p:nvPr/>
        </p:nvSpPr>
        <p:spPr>
          <a:xfrm>
            <a:off x="180786" y="5362421"/>
            <a:ext cx="4523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C00000"/>
                </a:solidFill>
              </a:rPr>
              <a:t>Mês da Mulher 2025 – GIZ Moçambique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11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412C6-D413-8A2B-BB73-D94117C57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1CEFEEB3-274B-F001-BDA9-EA9FA955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FCDEF44F-F7AE-35E6-516C-9D7CFF60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339B0-F9E7-AE77-BA36-52052B78D54E}"/>
              </a:ext>
            </a:extLst>
          </p:cNvPr>
          <p:cNvSpPr txBox="1"/>
          <p:nvPr/>
        </p:nvSpPr>
        <p:spPr>
          <a:xfrm>
            <a:off x="1650511" y="382210"/>
            <a:ext cx="964520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rgbClr val="C00000"/>
                </a:solidFill>
              </a:rPr>
              <a:t>Autoavaliação vs. Avaliação Externa - Qual a diferença entre Autoavaliação e Avaliação Externa?</a:t>
            </a:r>
            <a:endParaRPr lang="pt-BR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>
                <a:cs typeface="Arial"/>
              </a:rPr>
              <a:t>Autoavaliação: </a:t>
            </a:r>
            <a:r>
              <a:rPr lang="pt-BR" sz="3200">
                <a:cs typeface="Arial"/>
              </a:rPr>
              <a:t>Feita internamente, permite uma reflexão organizacional;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>
                <a:cs typeface="Arial"/>
              </a:rPr>
              <a:t>Avaliação Externa: </a:t>
            </a:r>
            <a:r>
              <a:rPr lang="pt-BR" sz="3200">
                <a:cs typeface="Arial"/>
              </a:rPr>
              <a:t>Conduzida por apoio de especialistas (i.e. GIZ), oferece visão objetiva;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>
                <a:cs typeface="Arial"/>
              </a:rPr>
              <a:t>Pontuação: </a:t>
            </a:r>
            <a:r>
              <a:rPr lang="pt-BR" sz="3200">
                <a:cs typeface="Arial"/>
              </a:rPr>
              <a:t>Escala de 1 (baixa inclusão) a 10 (excelente inclusão).</a:t>
            </a:r>
          </a:p>
          <a:p>
            <a:endParaRPr lang="pt-BR" sz="3200"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DD75F2A3-6533-E571-35B3-8AD1F4C42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C6EBA4DB-B439-6F36-0E80-BEA55B028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01AE21DF-6F34-EA11-EFBD-6F4320A3D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352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F0233-A6C2-A6B3-2CBE-8A3329295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9668C0-9C0B-8DC3-EAB3-A643ACA71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9900F3A9-38E2-6B6E-947E-DA377C76E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C49F83-5AB6-F29B-AF1E-C89517AA5581}"/>
              </a:ext>
            </a:extLst>
          </p:cNvPr>
          <p:cNvSpPr txBox="1"/>
          <p:nvPr/>
        </p:nvSpPr>
        <p:spPr>
          <a:xfrm>
            <a:off x="1275373" y="1449010"/>
            <a:ext cx="9645204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rgbClr val="C00000"/>
                </a:solidFill>
                <a:ea typeface="+mn-lt"/>
                <a:cs typeface="+mn-lt"/>
              </a:rPr>
              <a:t>Exemplo Prático: Aplicação da Ferramenta </a:t>
            </a:r>
            <a:endParaRPr lang="pt-BR" sz="32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pt-BR" sz="3200" b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pt-BR" sz="3200" b="1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pt-BR" sz="3200" b="1">
                <a:solidFill>
                  <a:srgbClr val="000000"/>
                </a:solidFill>
                <a:ea typeface="+mn-lt"/>
                <a:cs typeface="+mn-lt"/>
              </a:rPr>
              <a:t>Caso fictício: </a:t>
            </a:r>
            <a:r>
              <a:rPr lang="pt-BR" sz="3200">
                <a:solidFill>
                  <a:srgbClr val="000000"/>
                </a:solidFill>
                <a:ea typeface="+mn-lt"/>
                <a:cs typeface="+mn-lt"/>
              </a:rPr>
              <a:t>“Empresa X deseja avaliar sua inclusão de gênero.”</a:t>
            </a:r>
            <a:endParaRPr lang="pt-BR">
              <a:cs typeface="Arial"/>
            </a:endParaRPr>
          </a:p>
          <a:p>
            <a:endParaRPr lang="pt-BR" sz="3200"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2E95CD1D-3358-E18E-BDD3-1B06755DF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A1E3A6E2-7153-B812-BCF5-E4F860033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DFE9BF7E-ED7C-2E72-F087-501CDA1C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802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F1584-8173-0246-BBEC-6A57E961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09" y="236817"/>
            <a:ext cx="11561380" cy="66669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Verificação de Gênero   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BA6B7-A19A-DC48-8012-93946396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" y="1174147"/>
            <a:ext cx="11561379" cy="5273949"/>
          </a:xfrm>
        </p:spPr>
        <p:txBody>
          <a:bodyPr>
            <a:normAutofit/>
          </a:bodyPr>
          <a:lstStyle/>
          <a:p>
            <a:pPr algn="l"/>
            <a:endParaRPr lang="en-GB" sz="3000"/>
          </a:p>
          <a:p>
            <a:r>
              <a:rPr lang="en-GB"/>
              <a:t> </a:t>
            </a:r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03FD0FF-59CC-5348-8BFE-F0715E3B2748}"/>
              </a:ext>
            </a:extLst>
          </p:cNvPr>
          <p:cNvSpPr/>
          <p:nvPr/>
        </p:nvSpPr>
        <p:spPr>
          <a:xfrm>
            <a:off x="6281978" y="938468"/>
            <a:ext cx="1776248" cy="13262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Compreender as necessidades específicas de gênero dos clientes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C702A3-C1BD-7240-B8BF-02B0D8F6B8C7}"/>
              </a:ext>
            </a:extLst>
          </p:cNvPr>
          <p:cNvSpPr/>
          <p:nvPr/>
        </p:nvSpPr>
        <p:spPr>
          <a:xfrm>
            <a:off x="8091485" y="3131466"/>
            <a:ext cx="1776248" cy="1082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>
                <a:solidFill>
                  <a:schemeClr val="tx1"/>
                </a:solidFill>
              </a:rPr>
              <a:t>Acessibilidade</a:t>
            </a:r>
            <a:r>
              <a:rPr lang="en-GB">
                <a:solidFill>
                  <a:schemeClr val="tx1"/>
                </a:solidFill>
              </a:rPr>
              <a:t> dos </a:t>
            </a:r>
            <a:r>
              <a:rPr lang="en-GB" err="1">
                <a:solidFill>
                  <a:schemeClr val="tx1"/>
                </a:solidFill>
              </a:rPr>
              <a:t>serviços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9B396FD-8F1C-FE45-BA67-57EA22D3EAAB}"/>
              </a:ext>
            </a:extLst>
          </p:cNvPr>
          <p:cNvSpPr/>
          <p:nvPr/>
        </p:nvSpPr>
        <p:spPr>
          <a:xfrm>
            <a:off x="7883566" y="5380292"/>
            <a:ext cx="1776248" cy="1294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Serviços adaptados às necessidades específicas de gênero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C026692-CE42-6240-B074-10B8C38262BA}"/>
              </a:ext>
            </a:extLst>
          </p:cNvPr>
          <p:cNvSpPr/>
          <p:nvPr/>
        </p:nvSpPr>
        <p:spPr>
          <a:xfrm>
            <a:off x="2169001" y="5312985"/>
            <a:ext cx="1776248" cy="1082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Mecanismo de avaliação da satisfação do cliente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7B651D-5ADA-8A4D-948A-7B91EE2913D1}"/>
              </a:ext>
            </a:extLst>
          </p:cNvPr>
          <p:cNvSpPr/>
          <p:nvPr/>
        </p:nvSpPr>
        <p:spPr>
          <a:xfrm>
            <a:off x="1734896" y="3284868"/>
            <a:ext cx="1776248" cy="10825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Capacidades organizacionais internas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C0602F45-56BE-9242-ACA5-85A9C0D0DDB2}"/>
              </a:ext>
            </a:extLst>
          </p:cNvPr>
          <p:cNvCxnSpPr/>
          <p:nvPr/>
        </p:nvCxnSpPr>
        <p:spPr>
          <a:xfrm>
            <a:off x="4770783" y="3202183"/>
            <a:ext cx="1089328" cy="1536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50AA1AA-3FC3-B74B-9883-69B5DBFBB5C2}"/>
              </a:ext>
            </a:extLst>
          </p:cNvPr>
          <p:cNvSpPr/>
          <p:nvPr/>
        </p:nvSpPr>
        <p:spPr>
          <a:xfrm>
            <a:off x="3837280" y="2288370"/>
            <a:ext cx="4014180" cy="39447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862E5B2F-3300-1942-9ED9-5E715FFBF732}"/>
              </a:ext>
            </a:extLst>
          </p:cNvPr>
          <p:cNvCxnSpPr>
            <a:cxnSpLocks/>
          </p:cNvCxnSpPr>
          <p:nvPr/>
        </p:nvCxnSpPr>
        <p:spPr>
          <a:xfrm>
            <a:off x="3838660" y="3949870"/>
            <a:ext cx="1991856" cy="417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F67018B-705D-F44B-8329-1F4E6BCAD641}"/>
              </a:ext>
            </a:extLst>
          </p:cNvPr>
          <p:cNvCxnSpPr>
            <a:cxnSpLocks/>
          </p:cNvCxnSpPr>
          <p:nvPr/>
        </p:nvCxnSpPr>
        <p:spPr>
          <a:xfrm flipH="1">
            <a:off x="5860111" y="2383671"/>
            <a:ext cx="607319" cy="202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BDF98E04-D5A9-694F-B30C-152C8B3CBFCD}"/>
              </a:ext>
            </a:extLst>
          </p:cNvPr>
          <p:cNvCxnSpPr>
            <a:cxnSpLocks/>
          </p:cNvCxnSpPr>
          <p:nvPr/>
        </p:nvCxnSpPr>
        <p:spPr>
          <a:xfrm flipH="1">
            <a:off x="5852240" y="3959750"/>
            <a:ext cx="1919725" cy="421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EAEA01FC-2963-0145-9DA2-459A5767AE56}"/>
              </a:ext>
            </a:extLst>
          </p:cNvPr>
          <p:cNvCxnSpPr>
            <a:cxnSpLocks/>
            <a:stCxn id="12" idx="5"/>
          </p:cNvCxnSpPr>
          <p:nvPr/>
        </p:nvCxnSpPr>
        <p:spPr>
          <a:xfrm flipH="1" flipV="1">
            <a:off x="5898985" y="4413039"/>
            <a:ext cx="1364612" cy="1242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64B00E55-E998-4448-BE60-FF6AAF773597}"/>
              </a:ext>
            </a:extLst>
          </p:cNvPr>
          <p:cNvCxnSpPr>
            <a:cxnSpLocks/>
          </p:cNvCxnSpPr>
          <p:nvPr/>
        </p:nvCxnSpPr>
        <p:spPr>
          <a:xfrm flipV="1">
            <a:off x="4363605" y="4381713"/>
            <a:ext cx="1535379" cy="1242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939E8DAD-9FEC-B940-A5B0-17FB7F42DFC0}"/>
              </a:ext>
            </a:extLst>
          </p:cNvPr>
          <p:cNvSpPr txBox="1"/>
          <p:nvPr/>
        </p:nvSpPr>
        <p:spPr>
          <a:xfrm>
            <a:off x="6380711" y="2449322"/>
            <a:ext cx="4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10 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6BF2F31-3772-574B-B0C1-273955FAFBB8}"/>
              </a:ext>
            </a:extLst>
          </p:cNvPr>
          <p:cNvSpPr txBox="1"/>
          <p:nvPr/>
        </p:nvSpPr>
        <p:spPr>
          <a:xfrm>
            <a:off x="6018712" y="3216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4B3A6978-CC5B-E54B-897F-B8F49D44DBFD}"/>
              </a:ext>
            </a:extLst>
          </p:cNvPr>
          <p:cNvSpPr txBox="1"/>
          <p:nvPr/>
        </p:nvSpPr>
        <p:spPr>
          <a:xfrm>
            <a:off x="6720321" y="397027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5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1C07D9D-A8F7-1B41-AE15-8EA7F3426415}"/>
              </a:ext>
            </a:extLst>
          </p:cNvPr>
          <p:cNvSpPr txBox="1"/>
          <p:nvPr/>
        </p:nvSpPr>
        <p:spPr>
          <a:xfrm>
            <a:off x="4752528" y="3971111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5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EB349A4-D574-C341-AF72-34F688ECF2CD}"/>
              </a:ext>
            </a:extLst>
          </p:cNvPr>
          <p:cNvSpPr txBox="1"/>
          <p:nvPr/>
        </p:nvSpPr>
        <p:spPr>
          <a:xfrm>
            <a:off x="3709397" y="380316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10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60FA52D-8DC0-0E45-9D84-F1263B4607A5}"/>
              </a:ext>
            </a:extLst>
          </p:cNvPr>
          <p:cNvSpPr txBox="1"/>
          <p:nvPr/>
        </p:nvSpPr>
        <p:spPr>
          <a:xfrm>
            <a:off x="4208411" y="538423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10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37EF9EE9-B219-084C-BD0E-7769119434D6}"/>
              </a:ext>
            </a:extLst>
          </p:cNvPr>
          <p:cNvSpPr txBox="1"/>
          <p:nvPr/>
        </p:nvSpPr>
        <p:spPr>
          <a:xfrm>
            <a:off x="7085924" y="545741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10 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0F48B84-2037-6345-8A08-2F01B32675A6}"/>
              </a:ext>
            </a:extLst>
          </p:cNvPr>
          <p:cNvSpPr txBox="1"/>
          <p:nvPr/>
        </p:nvSpPr>
        <p:spPr>
          <a:xfrm>
            <a:off x="7647777" y="377508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10 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A26264E-9CB6-1742-A37A-F5278BC6D805}"/>
              </a:ext>
            </a:extLst>
          </p:cNvPr>
          <p:cNvSpPr txBox="1"/>
          <p:nvPr/>
        </p:nvSpPr>
        <p:spPr>
          <a:xfrm>
            <a:off x="5720534" y="4214678"/>
            <a:ext cx="35846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7566FAE-F16A-6549-BD16-C3BD85CB189D}"/>
              </a:ext>
            </a:extLst>
          </p:cNvPr>
          <p:cNvSpPr txBox="1"/>
          <p:nvPr/>
        </p:nvSpPr>
        <p:spPr>
          <a:xfrm>
            <a:off x="6496966" y="4856902"/>
            <a:ext cx="35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45A418D-20EF-B848-84E3-D03D3908808D}"/>
              </a:ext>
            </a:extLst>
          </p:cNvPr>
          <p:cNvSpPr txBox="1"/>
          <p:nvPr/>
        </p:nvSpPr>
        <p:spPr>
          <a:xfrm>
            <a:off x="4986149" y="4821646"/>
            <a:ext cx="35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D34918-1158-D743-99A6-B0B086BD204E}"/>
              </a:ext>
            </a:extLst>
          </p:cNvPr>
          <p:cNvSpPr/>
          <p:nvPr/>
        </p:nvSpPr>
        <p:spPr>
          <a:xfrm>
            <a:off x="10505663" y="1912686"/>
            <a:ext cx="219146" cy="2669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8C0A03-6982-D647-898B-D1B1CFD071ED}"/>
              </a:ext>
            </a:extLst>
          </p:cNvPr>
          <p:cNvSpPr/>
          <p:nvPr/>
        </p:nvSpPr>
        <p:spPr>
          <a:xfrm>
            <a:off x="9911823" y="1406063"/>
            <a:ext cx="219146" cy="2669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628E43-991B-4941-9F08-B2A05625087B}"/>
              </a:ext>
            </a:extLst>
          </p:cNvPr>
          <p:cNvSpPr/>
          <p:nvPr/>
        </p:nvSpPr>
        <p:spPr>
          <a:xfrm>
            <a:off x="11351246" y="2116750"/>
            <a:ext cx="219146" cy="2669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F18C0AD-A191-704B-AB3B-D8283BE0FC4D}"/>
              </a:ext>
            </a:extLst>
          </p:cNvPr>
          <p:cNvSpPr/>
          <p:nvPr/>
        </p:nvSpPr>
        <p:spPr>
          <a:xfrm>
            <a:off x="11146772" y="2626009"/>
            <a:ext cx="219146" cy="2669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60041B2-C9EC-B248-B852-42A7AEAB3C1D}"/>
              </a:ext>
            </a:extLst>
          </p:cNvPr>
          <p:cNvSpPr/>
          <p:nvPr/>
        </p:nvSpPr>
        <p:spPr>
          <a:xfrm>
            <a:off x="11166333" y="1645765"/>
            <a:ext cx="219146" cy="2669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C335FB29-B1B2-7343-9086-9C6ACD5113C5}"/>
              </a:ext>
            </a:extLst>
          </p:cNvPr>
          <p:cNvCxnSpPr>
            <a:cxnSpLocks/>
          </p:cNvCxnSpPr>
          <p:nvPr/>
        </p:nvCxnSpPr>
        <p:spPr>
          <a:xfrm flipH="1" flipV="1">
            <a:off x="10675124" y="1029449"/>
            <a:ext cx="352412" cy="7765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7BDDB111-6AA6-D940-942E-9C2819A28AA7}"/>
              </a:ext>
            </a:extLst>
          </p:cNvPr>
          <p:cNvCxnSpPr>
            <a:cxnSpLocks/>
          </p:cNvCxnSpPr>
          <p:nvPr/>
        </p:nvCxnSpPr>
        <p:spPr>
          <a:xfrm flipH="1">
            <a:off x="10560942" y="1933512"/>
            <a:ext cx="513352" cy="1093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00EBF8DA-18CF-5B4D-90DF-5CE1E4BB49BD}"/>
              </a:ext>
            </a:extLst>
          </p:cNvPr>
          <p:cNvCxnSpPr>
            <a:cxnSpLocks/>
          </p:cNvCxnSpPr>
          <p:nvPr/>
        </p:nvCxnSpPr>
        <p:spPr>
          <a:xfrm>
            <a:off x="8736373" y="1441149"/>
            <a:ext cx="1211946" cy="4222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37F89DD4-EE2E-2B42-94E6-9B63B7990AA2}"/>
              </a:ext>
            </a:extLst>
          </p:cNvPr>
          <p:cNvCxnSpPr>
            <a:cxnSpLocks/>
          </p:cNvCxnSpPr>
          <p:nvPr/>
        </p:nvCxnSpPr>
        <p:spPr>
          <a:xfrm>
            <a:off x="8961240" y="1785398"/>
            <a:ext cx="1653996" cy="8406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4A8A7C90-E121-064B-8162-6F0AFB98BE53}"/>
              </a:ext>
            </a:extLst>
          </p:cNvPr>
          <p:cNvCxnSpPr>
            <a:cxnSpLocks/>
          </p:cNvCxnSpPr>
          <p:nvPr/>
        </p:nvCxnSpPr>
        <p:spPr>
          <a:xfrm flipV="1">
            <a:off x="9911823" y="1533512"/>
            <a:ext cx="685033" cy="537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>
            <a:extLst>
              <a:ext uri="{FF2B5EF4-FFF2-40B4-BE49-F238E27FC236}">
                <a16:creationId xmlns:a16="http://schemas.microsoft.com/office/drawing/2014/main" id="{55D98360-23B8-A00A-9B09-E783BDDE4012}"/>
              </a:ext>
            </a:extLst>
          </p:cNvPr>
          <p:cNvCxnSpPr>
            <a:cxnSpLocks/>
          </p:cNvCxnSpPr>
          <p:nvPr/>
        </p:nvCxnSpPr>
        <p:spPr>
          <a:xfrm>
            <a:off x="4804454" y="2600598"/>
            <a:ext cx="924950" cy="1659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4">
            <a:extLst>
              <a:ext uri="{FF2B5EF4-FFF2-40B4-BE49-F238E27FC236}">
                <a16:creationId xmlns:a16="http://schemas.microsoft.com/office/drawing/2014/main" id="{C0750057-DE11-DFC1-27D5-5E46B8867369}"/>
              </a:ext>
            </a:extLst>
          </p:cNvPr>
          <p:cNvSpPr/>
          <p:nvPr/>
        </p:nvSpPr>
        <p:spPr>
          <a:xfrm>
            <a:off x="2945216" y="1322812"/>
            <a:ext cx="2037660" cy="1081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err="1">
                <a:solidFill>
                  <a:schemeClr val="tx1"/>
                </a:solidFill>
                <a:ea typeface="Calibri"/>
                <a:cs typeface="Calibri"/>
              </a:rPr>
              <a:t>Acessibilidade</a:t>
            </a:r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 e </a:t>
            </a:r>
            <a:r>
              <a:rPr lang="en-GB" err="1">
                <a:solidFill>
                  <a:schemeClr val="tx1"/>
                </a:solidFill>
                <a:ea typeface="Calibri"/>
                <a:cs typeface="Calibri"/>
              </a:rPr>
              <a:t>uso</a:t>
            </a:r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 dos </a:t>
            </a:r>
            <a:r>
              <a:rPr lang="en-GB" err="1">
                <a:solidFill>
                  <a:schemeClr val="tx1"/>
                </a:solidFill>
                <a:ea typeface="Calibri"/>
                <a:cs typeface="Calibri"/>
              </a:rPr>
              <a:t>serviços</a:t>
            </a:r>
            <a:r>
              <a:rPr lang="en-GB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GB" err="1">
                <a:solidFill>
                  <a:schemeClr val="tx1"/>
                </a:solidFill>
                <a:ea typeface="Calibri"/>
                <a:cs typeface="Calibri"/>
              </a:rPr>
              <a:t>financeiros</a:t>
            </a:r>
            <a:endParaRPr lang="en-GB">
              <a:solidFill>
                <a:schemeClr val="tx1"/>
              </a:solidFill>
              <a:ea typeface="Calibri"/>
              <a:cs typeface="Calibri"/>
            </a:endParaRPr>
          </a:p>
        </p:txBody>
      </p:sp>
      <p:cxnSp>
        <p:nvCxnSpPr>
          <p:cNvPr id="17" name="Gerade Verbindung 32">
            <a:extLst>
              <a:ext uri="{FF2B5EF4-FFF2-40B4-BE49-F238E27FC236}">
                <a16:creationId xmlns:a16="http://schemas.microsoft.com/office/drawing/2014/main" id="{1300B61A-AB6C-75B9-AE7C-C3FA1EA1C55D}"/>
              </a:ext>
            </a:extLst>
          </p:cNvPr>
          <p:cNvCxnSpPr>
            <a:cxnSpLocks/>
          </p:cNvCxnSpPr>
          <p:nvPr/>
        </p:nvCxnSpPr>
        <p:spPr>
          <a:xfrm flipH="1">
            <a:off x="10685632" y="2044348"/>
            <a:ext cx="513352" cy="1093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A56AE6B-792F-C1FE-4EFC-ED96A1675CFB}"/>
              </a:ext>
            </a:extLst>
          </p:cNvPr>
          <p:cNvSpPr/>
          <p:nvPr/>
        </p:nvSpPr>
        <p:spPr>
          <a:xfrm>
            <a:off x="10256736" y="2047477"/>
            <a:ext cx="219146" cy="2669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38">
            <a:extLst>
              <a:ext uri="{FF2B5EF4-FFF2-40B4-BE49-F238E27FC236}">
                <a16:creationId xmlns:a16="http://schemas.microsoft.com/office/drawing/2014/main" id="{656AAB57-1B29-1ED0-BFDC-352C7E2D4D18}"/>
              </a:ext>
            </a:extLst>
          </p:cNvPr>
          <p:cNvSpPr txBox="1"/>
          <p:nvPr/>
        </p:nvSpPr>
        <p:spPr>
          <a:xfrm>
            <a:off x="5115050" y="33967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22" name="Textfeld 41">
            <a:extLst>
              <a:ext uri="{FF2B5EF4-FFF2-40B4-BE49-F238E27FC236}">
                <a16:creationId xmlns:a16="http://schemas.microsoft.com/office/drawing/2014/main" id="{5AA05A82-54E1-055D-2105-7F299CCEA310}"/>
              </a:ext>
            </a:extLst>
          </p:cNvPr>
          <p:cNvSpPr txBox="1"/>
          <p:nvPr/>
        </p:nvSpPr>
        <p:spPr>
          <a:xfrm>
            <a:off x="4476081" y="271496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10 </a:t>
            </a:r>
          </a:p>
        </p:txBody>
      </p:sp>
    </p:spTree>
    <p:extLst>
      <p:ext uri="{BB962C8B-B14F-4D97-AF65-F5344CB8AC3E}">
        <p14:creationId xmlns:p14="http://schemas.microsoft.com/office/powerpoint/2010/main" val="392513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F1584-8173-0246-BBEC-6A57E961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10" y="257727"/>
            <a:ext cx="11561380" cy="66669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Verificação de Gênero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BA6B7-A19A-DC48-8012-93946396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" y="1174147"/>
            <a:ext cx="11561379" cy="527394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/>
              <a:t>1. </a:t>
            </a:r>
            <a:r>
              <a:rPr lang="pt-BR" b="1"/>
              <a:t>Compreender as necessidades específicas de gênero dos clientes</a:t>
            </a:r>
            <a:endParaRPr lang="en-GB" b="1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/>
              <a:t>Como a organização descreve seus clientes?</a:t>
            </a:r>
            <a:r>
              <a:rPr lang="en-GB" sz="2400"/>
              <a:t> </a:t>
            </a:r>
            <a:endParaRPr lang="en-GB" sz="2400"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/>
              <a:t>Os </a:t>
            </a:r>
            <a:r>
              <a:rPr lang="pt-BR" sz="2400" err="1"/>
              <a:t>productos</a:t>
            </a:r>
            <a:r>
              <a:rPr lang="pt-BR" sz="2400"/>
              <a:t> e serviços atendem às necessidades de mulheres e homens individualmente?</a:t>
            </a:r>
            <a:endParaRPr lang="pt-BR" sz="2400">
              <a:cs typeface="Calibri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/>
              <a:t>Existem mecanismos na organização para entender as necessidades especificas de cada gênero de clientes?</a:t>
            </a:r>
            <a:r>
              <a:rPr lang="en-GB" sz="2400"/>
              <a:t> </a:t>
            </a:r>
            <a:endParaRPr lang="pt-BR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/>
              <a:t>A organização monitora os efeitos que seus </a:t>
            </a:r>
            <a:r>
              <a:rPr lang="pt-BR" sz="2400" err="1"/>
              <a:t>productos</a:t>
            </a:r>
            <a:r>
              <a:rPr lang="pt-BR" sz="2400"/>
              <a:t>, serviços e </a:t>
            </a:r>
            <a:r>
              <a:rPr lang="pt-BR" sz="2400" err="1"/>
              <a:t>actividades</a:t>
            </a:r>
            <a:r>
              <a:rPr lang="pt-BR" sz="2400"/>
              <a:t> podem ter em mulheres e homens?</a:t>
            </a:r>
            <a:r>
              <a:rPr lang="pt-BR" sz="2400">
                <a:solidFill>
                  <a:schemeClr val="accent5"/>
                </a:solidFill>
              </a:rPr>
              <a:t> </a:t>
            </a:r>
            <a:r>
              <a:rPr lang="pt" sz="2400">
                <a:ea typeface="+mn-lt"/>
                <a:cs typeface="+mn-lt"/>
              </a:rPr>
              <a:t>Se sim, poderia descrever a metodologia, a ferramenta utlizada, o publico alvo e onde (abrangência territorial desta monitoria)?</a:t>
            </a:r>
          </a:p>
          <a:p>
            <a:pPr lvl="1" algn="l"/>
            <a:endParaRPr lang="pt-BR" sz="2400">
              <a:solidFill>
                <a:schemeClr val="accent5"/>
              </a:solidFill>
              <a:ea typeface="Calibri"/>
              <a:cs typeface="Calibri"/>
            </a:endParaRPr>
          </a:p>
          <a:p>
            <a:pPr algn="l"/>
            <a:r>
              <a:rPr lang="en-GB" err="1">
                <a:solidFill>
                  <a:srgbClr val="FF0000"/>
                </a:solidFill>
              </a:rPr>
              <a:t>Melhor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err="1">
                <a:solidFill>
                  <a:srgbClr val="FF0000"/>
                </a:solidFill>
              </a:rPr>
              <a:t>prática</a:t>
            </a:r>
            <a:r>
              <a:rPr lang="en-GB">
                <a:solidFill>
                  <a:srgbClr val="FF0000"/>
                </a:solidFill>
              </a:rPr>
              <a:t>: A </a:t>
            </a:r>
            <a:r>
              <a:rPr lang="en-GB" err="1">
                <a:solidFill>
                  <a:srgbClr val="FF0000"/>
                </a:solidFill>
              </a:rPr>
              <a:t>organização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 err="1">
                <a:solidFill>
                  <a:srgbClr val="FF0000"/>
                </a:solidFill>
              </a:rPr>
              <a:t>fornece</a:t>
            </a:r>
            <a:r>
              <a:rPr lang="en-GB">
                <a:solidFill>
                  <a:srgbClr val="FF0000"/>
                </a:solidFill>
              </a:rPr>
              <a:t>/</a:t>
            </a:r>
            <a:r>
              <a:rPr lang="pt-BR">
                <a:solidFill>
                  <a:srgbClr val="FF0000"/>
                </a:solidFill>
              </a:rPr>
              <a:t>vende serviços com base em uma análise aprofundada de clientes masculinos e femininos.</a:t>
            </a:r>
            <a:endParaRPr lang="en-GB"/>
          </a:p>
          <a:p>
            <a:pPr algn="l"/>
            <a:r>
              <a:rPr lang="pt-BR"/>
              <a:t>Pontuação de 1 (menor) a 10 (maior): </a:t>
            </a:r>
            <a:endParaRPr lang="pt-BR">
              <a:cs typeface="Calibri"/>
            </a:endParaRPr>
          </a:p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23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F1584-8173-0246-BBEC-6A57E961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10" y="257727"/>
            <a:ext cx="11561380" cy="66669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Verificação de Gênero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BA6B7-A19A-DC48-8012-93946396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" y="1174147"/>
            <a:ext cx="11561379" cy="527394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400"/>
          </a:p>
          <a:p>
            <a:pPr algn="l"/>
            <a:r>
              <a:rPr lang="en-GB" sz="3400" b="1"/>
              <a:t>2. </a:t>
            </a:r>
            <a:r>
              <a:rPr lang="en-GB" sz="3400" b="1" err="1"/>
              <a:t>Acessibilidade</a:t>
            </a:r>
            <a:r>
              <a:rPr lang="en-GB" sz="3400" b="1"/>
              <a:t> dos </a:t>
            </a:r>
            <a:r>
              <a:rPr lang="en-GB" sz="3400" b="1" err="1"/>
              <a:t>serviços</a:t>
            </a:r>
            <a:r>
              <a:rPr lang="en-GB" sz="3400" b="1"/>
              <a:t> </a:t>
            </a:r>
            <a:endParaRPr lang="en-GB" sz="3400"/>
          </a:p>
          <a:p>
            <a:pPr marL="457200" indent="-457200" algn="l">
              <a:buChar char="•"/>
            </a:pPr>
            <a:r>
              <a:rPr lang="pt-BR" sz="3400"/>
              <a:t>A forma como os serviços são prestados influencia a acessibilidade especialmente para mulheres ou certas categorias de mulheres?</a:t>
            </a:r>
            <a:endParaRPr lang="pt-BR" sz="340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400"/>
              <a:t>Onde e quando os serviços são prestados, quem os presta, quanto custa o serviço?</a:t>
            </a:r>
            <a:endParaRPr lang="pt-BR" sz="340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400">
                <a:cs typeface="Calibri"/>
              </a:rPr>
              <a:t>Existem mulheres envolvidas na equipa que presta os serviços das empresas nas comunidades?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400"/>
              <a:t>Os canais de informação utilizados atingem igualmente mulheres e homens?</a:t>
            </a:r>
            <a:endParaRPr lang="pt-BR" sz="3400">
              <a:cs typeface="Calibri"/>
            </a:endParaRPr>
          </a:p>
          <a:p>
            <a:pPr algn="l"/>
            <a:endParaRPr lang="pt-BR" sz="3400">
              <a:solidFill>
                <a:srgbClr val="000000"/>
              </a:solidFill>
              <a:cs typeface="Calibri" panose="020F0502020204030204"/>
            </a:endParaRPr>
          </a:p>
          <a:p>
            <a:pPr algn="l"/>
            <a:r>
              <a:rPr lang="en-GB" sz="2800" err="1">
                <a:solidFill>
                  <a:srgbClr val="FF0000"/>
                </a:solidFill>
              </a:rPr>
              <a:t>Melhor</a:t>
            </a:r>
            <a:r>
              <a:rPr lang="en-GB" sz="2800">
                <a:solidFill>
                  <a:srgbClr val="FF0000"/>
                </a:solidFill>
              </a:rPr>
              <a:t> </a:t>
            </a:r>
            <a:r>
              <a:rPr lang="en-GB" sz="2800" err="1">
                <a:solidFill>
                  <a:srgbClr val="FF0000"/>
                </a:solidFill>
              </a:rPr>
              <a:t>prática</a:t>
            </a:r>
            <a:r>
              <a:rPr lang="en-GB" sz="2800">
                <a:solidFill>
                  <a:srgbClr val="FF0000"/>
                </a:solidFill>
              </a:rPr>
              <a:t>: </a:t>
            </a:r>
            <a:r>
              <a:rPr lang="pt-BR" sz="2800">
                <a:solidFill>
                  <a:srgbClr val="FF0000"/>
                </a:solidFill>
              </a:rPr>
              <a:t>A organização tem em conta que homens e mulheres enfrentam diferentes desafios e constrangimentos no acesso a determinados serviços e têm diferentes possibilidades de acesso aos serviços</a:t>
            </a:r>
            <a:r>
              <a:rPr lang="en-GB" sz="2800">
                <a:solidFill>
                  <a:srgbClr val="FF0000"/>
                </a:solidFill>
              </a:rPr>
              <a:t>.</a:t>
            </a:r>
            <a:endParaRPr lang="en-GB" sz="2800">
              <a:solidFill>
                <a:srgbClr val="FF0000"/>
              </a:solidFill>
              <a:cs typeface="Calibri"/>
            </a:endParaRPr>
          </a:p>
          <a:p>
            <a:pPr algn="l"/>
            <a:endParaRPr lang="en-GB" sz="2800"/>
          </a:p>
          <a:p>
            <a:pPr algn="l"/>
            <a:r>
              <a:rPr lang="pt-BR" sz="2800"/>
              <a:t>Pontuação de 1 a 10: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40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F1584-8173-0246-BBEC-6A57E961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10" y="257727"/>
            <a:ext cx="11561380" cy="66669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Verificação de Gênero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BA6B7-A19A-DC48-8012-93946396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" y="1174147"/>
            <a:ext cx="11561379" cy="5273949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400"/>
          </a:p>
          <a:p>
            <a:pPr algn="l"/>
            <a:r>
              <a:rPr lang="en-GB" sz="2600" b="1"/>
              <a:t>3. </a:t>
            </a:r>
            <a:r>
              <a:rPr lang="pt-BR" sz="2600" b="1"/>
              <a:t>Serviços adaptados às necessidades específicas de gênero</a:t>
            </a:r>
            <a:endParaRPr lang="en-GB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Os serviços atendem igualmente às necessidades masculinas e femininas?</a:t>
            </a:r>
            <a:r>
              <a:rPr lang="en-GB" sz="260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São tomadas medidas específicas para remover as restrições para que as mulheres se beneficiem de serviços e produtos?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A organização coopera com outros actores para garantir que as mulheres possam se beneficiar dos serviços?</a:t>
            </a:r>
            <a:r>
              <a:rPr lang="en-GB" sz="260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A organização aprende com os outros para adaptar seus serviços?</a:t>
            </a:r>
          </a:p>
          <a:p>
            <a:pPr algn="l"/>
            <a:endParaRPr lang="pt-BR" sz="2600"/>
          </a:p>
          <a:p>
            <a:pPr algn="l"/>
            <a:r>
              <a:rPr lang="en-GB" sz="2600" err="1">
                <a:solidFill>
                  <a:srgbClr val="FF0000"/>
                </a:solidFill>
              </a:rPr>
              <a:t>Melhor</a:t>
            </a:r>
            <a:r>
              <a:rPr lang="en-GB" sz="2600">
                <a:solidFill>
                  <a:srgbClr val="FF0000"/>
                </a:solidFill>
              </a:rPr>
              <a:t> </a:t>
            </a:r>
            <a:r>
              <a:rPr lang="en-GB" sz="2600" err="1">
                <a:solidFill>
                  <a:srgbClr val="FF0000"/>
                </a:solidFill>
              </a:rPr>
              <a:t>prática</a:t>
            </a:r>
            <a:r>
              <a:rPr lang="en-GB" sz="2600">
                <a:solidFill>
                  <a:srgbClr val="FF0000"/>
                </a:solidFill>
              </a:rPr>
              <a:t>: </a:t>
            </a:r>
            <a:r>
              <a:rPr lang="pt-BR" sz="2600">
                <a:solidFill>
                  <a:srgbClr val="FF0000"/>
                </a:solidFill>
              </a:rPr>
              <a:t>A organização adapta os seus serviços ou productos à situação e necessidades de uma clientela feminina no que diz respeito ao seu horário de trabalho, distância, custos, critérios de elegibilidade, embalagem, etc.</a:t>
            </a:r>
            <a:r>
              <a:rPr lang="en-GB"/>
              <a:t> </a:t>
            </a:r>
          </a:p>
          <a:p>
            <a:pPr algn="l"/>
            <a:endParaRPr lang="en-GB"/>
          </a:p>
          <a:p>
            <a:pPr algn="l"/>
            <a:r>
              <a:rPr lang="pt-BR"/>
              <a:t>Pontuação de 1 a 10: </a:t>
            </a:r>
          </a:p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F1584-8173-0246-BBEC-6A57E961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10" y="257727"/>
            <a:ext cx="11561380" cy="66669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Verificação de Gênero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BA6B7-A19A-DC48-8012-93946396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" y="1174147"/>
            <a:ext cx="11561379" cy="527394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400"/>
          </a:p>
          <a:p>
            <a:pPr algn="l"/>
            <a:r>
              <a:rPr lang="en-GB" sz="2600" b="1"/>
              <a:t>4. </a:t>
            </a:r>
            <a:r>
              <a:rPr lang="pt-BR" sz="2600" b="1"/>
              <a:t>Mecanismo para avaliar a satisfação do cliente</a:t>
            </a:r>
            <a:endParaRPr lang="en-GB" sz="2600" b="1"/>
          </a:p>
          <a:p>
            <a:pPr algn="l"/>
            <a:endParaRPr lang="en-GB" sz="2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Existem mecanismos específicos de gênero para monitorar a base de clientes dos serviços?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Existe um mecanismo específico de gênero para avaliar periodicamente a satisfação de mulheres e homens com os produtos e serviços? Incluindo</a:t>
            </a:r>
            <a:r>
              <a:rPr lang="pt-BR" sz="2600">
                <a:cs typeface="Calibri"/>
              </a:rPr>
              <a:t> auscultar as suas necessidades? </a:t>
            </a:r>
            <a:endParaRPr lang="pt-PT" kern="100"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Existe um mecanismo para reclamações sobre serviços e produtos e as mulheres usam esses serviços?</a:t>
            </a:r>
          </a:p>
          <a:p>
            <a:pPr algn="l"/>
            <a:endParaRPr lang="en-GB" sz="2600">
              <a:solidFill>
                <a:srgbClr val="FF0000"/>
              </a:solidFill>
            </a:endParaRPr>
          </a:p>
          <a:p>
            <a:pPr algn="l"/>
            <a:r>
              <a:rPr lang="en-GB" sz="2600" err="1">
                <a:solidFill>
                  <a:srgbClr val="FF0000"/>
                </a:solidFill>
              </a:rPr>
              <a:t>Melhor</a:t>
            </a:r>
            <a:r>
              <a:rPr lang="en-GB" sz="2600">
                <a:solidFill>
                  <a:srgbClr val="FF0000"/>
                </a:solidFill>
              </a:rPr>
              <a:t> </a:t>
            </a:r>
            <a:r>
              <a:rPr lang="en-GB" sz="2600" err="1">
                <a:solidFill>
                  <a:srgbClr val="FF0000"/>
                </a:solidFill>
              </a:rPr>
              <a:t>prática</a:t>
            </a:r>
            <a:r>
              <a:rPr lang="en-GB" sz="2600">
                <a:solidFill>
                  <a:srgbClr val="FF0000"/>
                </a:solidFill>
              </a:rPr>
              <a:t>: </a:t>
            </a:r>
            <a:r>
              <a:rPr lang="pt-BR" sz="2600">
                <a:solidFill>
                  <a:srgbClr val="FF0000"/>
                </a:solidFill>
              </a:rPr>
              <a:t>A organização implementa mecanismos de avaliação da satisfação dos seus clientes, com especial atenção para a clientela feminina.</a:t>
            </a:r>
            <a:r>
              <a:rPr lang="en-GB" sz="2600">
                <a:solidFill>
                  <a:srgbClr val="FF0000"/>
                </a:solidFill>
              </a:rPr>
              <a:t> </a:t>
            </a:r>
          </a:p>
          <a:p>
            <a:pPr algn="l"/>
            <a:endParaRPr lang="en-GB" sz="2600"/>
          </a:p>
          <a:p>
            <a:pPr algn="l"/>
            <a:r>
              <a:rPr lang="pt-BR" sz="2600"/>
              <a:t>Pontuação de 1 a 10: </a:t>
            </a:r>
          </a:p>
          <a:p>
            <a:pPr algn="l"/>
            <a:endParaRPr lang="en-GB" sz="2600"/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15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F1584-8173-0246-BBEC-6A57E961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10" y="257727"/>
            <a:ext cx="11561380" cy="66669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Verificação de Gênero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BA6B7-A19A-DC48-8012-93946396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" y="1144652"/>
            <a:ext cx="11561379" cy="5353974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400"/>
          </a:p>
          <a:p>
            <a:pPr algn="l"/>
            <a:r>
              <a:rPr lang="en-GB" sz="2600" b="1"/>
              <a:t>5. </a:t>
            </a:r>
            <a:r>
              <a:rPr lang="en-GB" sz="2600" b="1" err="1"/>
              <a:t>Capacidades</a:t>
            </a:r>
            <a:r>
              <a:rPr lang="en-GB" sz="2600" b="1"/>
              <a:t> </a:t>
            </a:r>
            <a:r>
              <a:rPr lang="en-GB" sz="2600" b="1" err="1"/>
              <a:t>organizacionais</a:t>
            </a:r>
            <a:r>
              <a:rPr lang="en-GB" sz="2600" b="1"/>
              <a:t> </a:t>
            </a:r>
            <a:r>
              <a:rPr lang="en-GB" sz="2600" b="1" err="1"/>
              <a:t>internas</a:t>
            </a:r>
            <a:endParaRPr lang="en-GB" sz="2600" b="1"/>
          </a:p>
          <a:p>
            <a:pPr algn="l"/>
            <a:endParaRPr lang="en-GB" sz="2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A organização tem uma declaração de missão clara sobre igualdade de gênero?</a:t>
            </a:r>
            <a:endParaRPr lang="pt-BR" sz="260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A organização tem uma estratégia de gênero, incluindo objetivos e </a:t>
            </a:r>
            <a:r>
              <a:rPr lang="pt-BR" sz="2600" err="1"/>
              <a:t>actividades</a:t>
            </a:r>
            <a:r>
              <a:rPr lang="pt-BR" sz="2600"/>
              <a:t> de como mulheres e homens se beneficiarão dos serviços e </a:t>
            </a:r>
            <a:r>
              <a:rPr lang="pt-BR" sz="2600" err="1"/>
              <a:t>productos</a:t>
            </a:r>
            <a:r>
              <a:rPr lang="pt-BR" sz="2600"/>
              <a:t> que a empresa providencia?</a:t>
            </a:r>
            <a:r>
              <a:rPr lang="en-GB" sz="2600"/>
              <a:t> </a:t>
            </a:r>
            <a:endParaRPr lang="en-GB" sz="2600"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>
                <a:ea typeface="+mn-lt"/>
                <a:cs typeface="+mn-lt"/>
              </a:rPr>
              <a:t>A </a:t>
            </a:r>
            <a:r>
              <a:rPr lang="en-GB" sz="2600" err="1">
                <a:ea typeface="+mn-lt"/>
                <a:cs typeface="+mn-lt"/>
              </a:rPr>
              <a:t>organização</a:t>
            </a:r>
            <a:r>
              <a:rPr lang="en-GB" sz="2600">
                <a:ea typeface="+mn-lt"/>
                <a:cs typeface="+mn-lt"/>
              </a:rPr>
              <a:t> </a:t>
            </a:r>
            <a:r>
              <a:rPr lang="en-GB" sz="2600" err="1">
                <a:ea typeface="+mn-lt"/>
                <a:cs typeface="+mn-lt"/>
              </a:rPr>
              <a:t>tem</a:t>
            </a:r>
            <a:r>
              <a:rPr lang="en-GB" sz="2600">
                <a:ea typeface="+mn-lt"/>
                <a:cs typeface="+mn-lt"/>
              </a:rPr>
              <a:t> </a:t>
            </a:r>
            <a:r>
              <a:rPr lang="en-GB" sz="2600" err="1">
                <a:ea typeface="+mn-lt"/>
                <a:cs typeface="+mn-lt"/>
              </a:rPr>
              <a:t>uma</a:t>
            </a:r>
            <a:r>
              <a:rPr lang="en-GB" sz="2600">
                <a:ea typeface="+mn-lt"/>
                <a:cs typeface="+mn-lt"/>
              </a:rPr>
              <a:t> </a:t>
            </a:r>
            <a:r>
              <a:rPr lang="en-GB" sz="2600" err="1">
                <a:ea typeface="+mn-lt"/>
                <a:cs typeface="+mn-lt"/>
              </a:rPr>
              <a:t>Unidade</a:t>
            </a:r>
            <a:r>
              <a:rPr lang="en-GB" sz="2600">
                <a:ea typeface="+mn-lt"/>
                <a:cs typeface="+mn-lt"/>
              </a:rPr>
              <a:t> de </a:t>
            </a:r>
            <a:r>
              <a:rPr lang="en-GB" sz="2600" err="1">
                <a:ea typeface="+mn-lt"/>
                <a:cs typeface="+mn-lt"/>
              </a:rPr>
              <a:t>Género</a:t>
            </a:r>
            <a:r>
              <a:rPr lang="en-GB" sz="2600">
                <a:ea typeface="+mn-lt"/>
                <a:cs typeface="+mn-lt"/>
              </a:rPr>
              <a:t> e </a:t>
            </a:r>
            <a:r>
              <a:rPr lang="en-GB" sz="2600" err="1">
                <a:ea typeface="+mn-lt"/>
                <a:cs typeface="+mn-lt"/>
              </a:rPr>
              <a:t>Assuntos</a:t>
            </a:r>
            <a:r>
              <a:rPr lang="en-GB" sz="2600">
                <a:ea typeface="+mn-lt"/>
                <a:cs typeface="+mn-lt"/>
              </a:rPr>
              <a:t> Transversais para </a:t>
            </a:r>
            <a:r>
              <a:rPr lang="en-GB" sz="2600" err="1">
                <a:ea typeface="+mn-lt"/>
                <a:cs typeface="+mn-lt"/>
              </a:rPr>
              <a:t>coordenar</a:t>
            </a:r>
            <a:r>
              <a:rPr lang="en-GB" sz="2600">
                <a:ea typeface="+mn-lt"/>
                <a:cs typeface="+mn-lt"/>
              </a:rPr>
              <a:t> as </a:t>
            </a:r>
            <a:r>
              <a:rPr lang="en-GB" sz="2600" err="1">
                <a:ea typeface="+mn-lt"/>
                <a:cs typeface="+mn-lt"/>
              </a:rPr>
              <a:t>actividades</a:t>
            </a:r>
            <a:r>
              <a:rPr lang="en-GB" sz="2600">
                <a:ea typeface="+mn-lt"/>
                <a:cs typeface="+mn-lt"/>
              </a:rPr>
              <a:t> do </a:t>
            </a:r>
            <a:r>
              <a:rPr lang="en-GB" sz="2600" err="1">
                <a:ea typeface="+mn-lt"/>
                <a:cs typeface="+mn-lt"/>
              </a:rPr>
              <a:t>género</a:t>
            </a:r>
            <a:r>
              <a:rPr lang="en-GB" sz="2600">
                <a:ea typeface="+mn-lt"/>
                <a:cs typeface="+mn-lt"/>
              </a:rPr>
              <a:t> e </a:t>
            </a:r>
            <a:r>
              <a:rPr lang="en-GB" sz="2600" err="1">
                <a:ea typeface="+mn-lt"/>
                <a:cs typeface="+mn-lt"/>
              </a:rPr>
              <a:t>responsabilidade</a:t>
            </a:r>
            <a:r>
              <a:rPr lang="en-GB" sz="2600">
                <a:ea typeface="+mn-lt"/>
                <a:cs typeface="+mn-lt"/>
              </a:rPr>
              <a:t> social da </a:t>
            </a:r>
            <a:r>
              <a:rPr lang="en-GB" sz="2600" err="1">
                <a:ea typeface="+mn-lt"/>
                <a:cs typeface="+mn-lt"/>
              </a:rPr>
              <a:t>empresa</a:t>
            </a:r>
            <a:r>
              <a:rPr lang="en-GB" sz="2600">
                <a:ea typeface="+mn-lt"/>
                <a:cs typeface="+mn-lt"/>
              </a:rPr>
              <a:t>/</a:t>
            </a:r>
            <a:r>
              <a:rPr lang="en-GB" sz="2600" err="1">
                <a:ea typeface="+mn-lt"/>
                <a:cs typeface="+mn-lt"/>
              </a:rPr>
              <a:t>programas</a:t>
            </a:r>
            <a:r>
              <a:rPr lang="en-GB" sz="2600">
                <a:ea typeface="+mn-lt"/>
                <a:cs typeface="+mn-lt"/>
              </a:rPr>
              <a:t> de </a:t>
            </a:r>
            <a:r>
              <a:rPr lang="en-GB" sz="2600" err="1">
                <a:ea typeface="+mn-lt"/>
                <a:cs typeface="+mn-lt"/>
              </a:rPr>
              <a:t>apoio</a:t>
            </a:r>
            <a:r>
              <a:rPr lang="en-GB" sz="2600">
                <a:ea typeface="+mn-lt"/>
                <a:cs typeface="+mn-lt"/>
              </a:rPr>
              <a:t> a </a:t>
            </a:r>
            <a:r>
              <a:rPr lang="en-GB" sz="2600" err="1">
                <a:ea typeface="+mn-lt"/>
                <a:cs typeface="+mn-lt"/>
              </a:rPr>
              <a:t>comunidade</a:t>
            </a:r>
            <a:r>
              <a:rPr lang="en-GB" sz="2600">
                <a:ea typeface="+mn-lt"/>
                <a:cs typeface="+mn-lt"/>
              </a:rPr>
              <a:t> </a:t>
            </a:r>
            <a:r>
              <a:rPr lang="en-GB" sz="2600" err="1">
                <a:ea typeface="+mn-lt"/>
                <a:cs typeface="+mn-lt"/>
              </a:rPr>
              <a:t>ao</a:t>
            </a:r>
            <a:r>
              <a:rPr lang="en-GB" sz="2600">
                <a:ea typeface="+mn-lt"/>
                <a:cs typeface="+mn-lt"/>
              </a:rPr>
              <a:t> </a:t>
            </a:r>
            <a:r>
              <a:rPr lang="en-GB" sz="2600" err="1">
                <a:ea typeface="+mn-lt"/>
                <a:cs typeface="+mn-lt"/>
              </a:rPr>
              <a:t>redor</a:t>
            </a:r>
            <a:r>
              <a:rPr lang="en-GB" sz="2600">
                <a:ea typeface="+mn-lt"/>
                <a:cs typeface="+mn-lt"/>
              </a:rPr>
              <a:t> com </a:t>
            </a:r>
            <a:r>
              <a:rPr lang="en-GB" sz="2600" err="1">
                <a:ea typeface="+mn-lt"/>
                <a:cs typeface="+mn-lt"/>
              </a:rPr>
              <a:t>foco</a:t>
            </a:r>
            <a:r>
              <a:rPr lang="en-GB" sz="2600">
                <a:ea typeface="+mn-lt"/>
                <a:cs typeface="+mn-lt"/>
              </a:rPr>
              <a:t> </a:t>
            </a:r>
            <a:r>
              <a:rPr lang="en-GB" sz="2600" err="1">
                <a:ea typeface="+mn-lt"/>
                <a:cs typeface="+mn-lt"/>
              </a:rPr>
              <a:t>nos</a:t>
            </a:r>
            <a:r>
              <a:rPr lang="en-GB" sz="2600">
                <a:ea typeface="+mn-lt"/>
                <a:cs typeface="+mn-lt"/>
              </a:rPr>
              <a:t> </a:t>
            </a:r>
            <a:r>
              <a:rPr lang="en-GB" sz="2600" err="1">
                <a:ea typeface="+mn-lt"/>
                <a:cs typeface="+mn-lt"/>
              </a:rPr>
              <a:t>agricultores</a:t>
            </a:r>
            <a:r>
              <a:rPr lang="en-GB" sz="2600">
                <a:ea typeface="+mn-lt"/>
                <a:cs typeface="+mn-lt"/>
              </a:rPr>
              <a:t> versos </a:t>
            </a:r>
            <a:r>
              <a:rPr lang="en-GB" sz="2600" err="1">
                <a:ea typeface="+mn-lt"/>
                <a:cs typeface="+mn-lt"/>
              </a:rPr>
              <a:t>clientela</a:t>
            </a:r>
            <a:r>
              <a:rPr lang="en-GB" sz="2600">
                <a:ea typeface="+mn-lt"/>
                <a:cs typeface="+mn-lt"/>
              </a:rPr>
              <a:t> </a:t>
            </a:r>
            <a:r>
              <a:rPr lang="en-GB" sz="2600" err="1">
                <a:ea typeface="+mn-lt"/>
                <a:cs typeface="+mn-lt"/>
              </a:rPr>
              <a:t>feminina</a:t>
            </a:r>
            <a:r>
              <a:rPr lang="en-GB" sz="2600">
                <a:ea typeface="+mn-lt"/>
                <a:cs typeface="+mn-lt"/>
              </a:rPr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" sz="2600">
                <a:ea typeface="+mn-lt"/>
                <a:cs typeface="+mn-lt"/>
              </a:rPr>
              <a:t>A organização tem experiência e recursos humanos (homens e mulheres) disponíveis para liderar os assuntos do género da empresa?</a:t>
            </a:r>
            <a:endParaRPr lang="pt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A organização tem um orçamento específico para realizar </a:t>
            </a:r>
            <a:r>
              <a:rPr lang="pt-BR" sz="2600" err="1"/>
              <a:t>actividades</a:t>
            </a:r>
            <a:r>
              <a:rPr lang="pt-BR" sz="2600"/>
              <a:t> relacionadas ao gênero?</a:t>
            </a:r>
            <a:endParaRPr lang="pt-BR" sz="260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/>
              <a:t>A organização faz parcerias com especialistas em gênero/mesas redondas, etc.</a:t>
            </a:r>
            <a:r>
              <a:rPr lang="en-GB" sz="2600"/>
              <a:t> ?</a:t>
            </a:r>
            <a:endParaRPr lang="en-GB" sz="260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600" kern="100">
                <a:effectLst/>
                <a:ea typeface="Aptos" panose="020B0004020202020204" pitchFamily="34" charset="0"/>
                <a:cs typeface="Times New Roman"/>
              </a:rPr>
              <a:t>A organização tem uma base de dados que mostra de forma clara o alcance dos seus serviços nas mulheres?</a:t>
            </a:r>
            <a:endParaRPr lang="en-GB" sz="2600">
              <a:ea typeface="Calibri" panose="020F0502020204030204"/>
              <a:cs typeface="Times New Roman"/>
            </a:endParaRPr>
          </a:p>
          <a:p>
            <a:pPr algn="l"/>
            <a:r>
              <a:rPr lang="en-GB" sz="2600" err="1">
                <a:solidFill>
                  <a:srgbClr val="FF0000"/>
                </a:solidFill>
              </a:rPr>
              <a:t>Melhor</a:t>
            </a:r>
            <a:r>
              <a:rPr lang="en-GB" sz="2600">
                <a:solidFill>
                  <a:srgbClr val="FF0000"/>
                </a:solidFill>
              </a:rPr>
              <a:t> </a:t>
            </a:r>
            <a:r>
              <a:rPr lang="en-GB" sz="2600" err="1">
                <a:solidFill>
                  <a:srgbClr val="FF0000"/>
                </a:solidFill>
              </a:rPr>
              <a:t>prática</a:t>
            </a:r>
            <a:r>
              <a:rPr lang="en-GB" sz="2600">
                <a:solidFill>
                  <a:srgbClr val="FF0000"/>
                </a:solidFill>
              </a:rPr>
              <a:t>: </a:t>
            </a:r>
            <a:r>
              <a:rPr lang="pt-BR" sz="2600">
                <a:solidFill>
                  <a:srgbClr val="FF0000"/>
                </a:solidFill>
              </a:rPr>
              <a:t>A organização possui capacidades e conhecimentos internos para atender e monitorar as necessidades de mulheres e homens.</a:t>
            </a:r>
            <a:endParaRPr lang="en-GB" sz="2600">
              <a:solidFill>
                <a:srgbClr val="FF0000"/>
              </a:solidFill>
            </a:endParaRPr>
          </a:p>
          <a:p>
            <a:pPr algn="l"/>
            <a:r>
              <a:rPr lang="pt-BR" sz="2600"/>
              <a:t>Pontuação de 1 a 10: </a:t>
            </a:r>
            <a:endParaRPr lang="pt-BR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307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F1584-8173-0246-BBEC-6A57E961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10" y="257727"/>
            <a:ext cx="11561380" cy="66669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Verificação de Gênero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BA6B7-A19A-DC48-8012-93946396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" y="1144652"/>
            <a:ext cx="11561379" cy="5353974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GB" sz="2400"/>
          </a:p>
          <a:p>
            <a:pPr algn="l"/>
            <a:r>
              <a:rPr lang="en-GB" sz="2600" b="1"/>
              <a:t>6. </a:t>
            </a:r>
            <a:r>
              <a:rPr lang="en-GB" sz="2600" b="1" err="1"/>
              <a:t>Acessibilidade</a:t>
            </a:r>
            <a:r>
              <a:rPr lang="en-GB" sz="2600" b="1"/>
              <a:t> e </a:t>
            </a:r>
            <a:r>
              <a:rPr lang="en-GB" sz="2600" b="1" err="1"/>
              <a:t>uso</a:t>
            </a:r>
            <a:r>
              <a:rPr lang="en-GB" sz="2600" b="1"/>
              <a:t> dos </a:t>
            </a:r>
            <a:r>
              <a:rPr lang="en-GB" sz="2600" b="1" err="1"/>
              <a:t>serviços</a:t>
            </a:r>
            <a:r>
              <a:rPr lang="en-GB" sz="2600" b="1"/>
              <a:t> </a:t>
            </a:r>
            <a:r>
              <a:rPr lang="en-GB" sz="2600" b="1" err="1"/>
              <a:t>financeiros</a:t>
            </a:r>
            <a:endParaRPr lang="en-GB" sz="2600" b="1">
              <a:cs typeface="Calibri"/>
            </a:endParaRPr>
          </a:p>
          <a:p>
            <a:pPr algn="l"/>
            <a:endParaRPr lang="en-GB" sz="26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600" kern="100">
                <a:ea typeface="Aptos" panose="020B0004020202020204" pitchFamily="34" charset="0"/>
                <a:cs typeface="Times New Roman"/>
              </a:rPr>
              <a:t>A organização tem informação sobre que serviços financeiros estão disponíveis nas suas áreas de atuação e tenta promover o uso dos mesmos por mulheres?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600" kern="100">
                <a:ea typeface="Aptos" panose="020B0004020202020204" pitchFamily="34" charset="0"/>
                <a:cs typeface="Times New Roman"/>
              </a:rPr>
              <a:t>A organização promove sessões de sensibilização para os homens e mulheres das comunidades sobre a importância dos serviços financeiros, especificamente para mulheres?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600" kern="100">
                <a:ea typeface="Aptos" panose="020B0004020202020204" pitchFamily="34" charset="0"/>
                <a:cs typeface="Times New Roman"/>
              </a:rPr>
              <a:t>A organização promove ações</a:t>
            </a:r>
            <a:r>
              <a:rPr lang="pt-PT" sz="2600" kern="100">
                <a:effectLst/>
                <a:ea typeface="Aptos" panose="020B0004020202020204" pitchFamily="34" charset="0"/>
                <a:cs typeface="Times New Roman"/>
              </a:rPr>
              <a:t> específicas para apoiar as mulheres a terem as suas próprias contas bancárias e/ou de dinheiro móvel?</a:t>
            </a:r>
            <a:endParaRPr lang="en-US" sz="2600" kern="100">
              <a:effectLst/>
              <a:ea typeface="Aptos" panose="020B0004020202020204" pitchFamily="34" charset="0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600" kern="100">
                <a:effectLst/>
                <a:ea typeface="Aptos" panose="020B0004020202020204" pitchFamily="34" charset="0"/>
                <a:cs typeface="Times New Roman"/>
              </a:rPr>
              <a:t>A organização </a:t>
            </a:r>
            <a:r>
              <a:rPr lang="pt-PT" sz="2600" kern="100">
                <a:ea typeface="Aptos" panose="020B0004020202020204" pitchFamily="34" charset="0"/>
                <a:cs typeface="Times New Roman"/>
              </a:rPr>
              <a:t>tem a informação e se</a:t>
            </a:r>
            <a:r>
              <a:rPr lang="pt-PT" sz="2600" kern="100">
                <a:effectLst/>
                <a:ea typeface="Aptos" panose="020B0004020202020204" pitchFamily="34" charset="0"/>
                <a:cs typeface="Times New Roman"/>
              </a:rPr>
              <a:t> importa se o pagamento feito às mulheres vai para a conta bancária/de dinheiro móvel própria da mulher ou do marido?</a:t>
            </a:r>
            <a:endParaRPr lang="pt-BR" sz="2600"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600" kern="100">
                <a:ea typeface="Aptos" panose="020B0004020202020204" pitchFamily="34" charset="0"/>
                <a:cs typeface="Times New Roman"/>
              </a:rPr>
              <a:t>A organização promove ações</a:t>
            </a:r>
            <a:r>
              <a:rPr lang="pt-PT" sz="2600" kern="100">
                <a:effectLst/>
                <a:ea typeface="Aptos" panose="020B0004020202020204" pitchFamily="34" charset="0"/>
                <a:cs typeface="Times New Roman"/>
              </a:rPr>
              <a:t> específicas que apoiam ou incentivam a mulher a fazer poupanças e investimentos pessoais?</a:t>
            </a:r>
            <a:r>
              <a:rPr lang="pt-PT" sz="2600" kern="100">
                <a:ea typeface="Aptos" panose="020B0004020202020204" pitchFamily="34" charset="0"/>
                <a:cs typeface="Times New Roman"/>
              </a:rPr>
              <a:t> </a:t>
            </a:r>
            <a:endParaRPr lang="pt-PT" sz="26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>
                <a:ea typeface="Calibri" panose="020F0502020204030204"/>
                <a:cs typeface="Calibri"/>
              </a:rPr>
              <a:t>A organização tem conhecimento sobre o facto que as mulheres preferem aceder aos serviços financeiros através dos grupos de poupança em vez de abrir contas bancárias com os bancos formais?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600">
                <a:ea typeface="Calibri" panose="020F0502020204030204"/>
                <a:cs typeface="Calibri"/>
              </a:rPr>
              <a:t>A organização sabe se as mulheres pedem autorização aos seus cônjuges para tomar decisões financeiras?</a:t>
            </a:r>
          </a:p>
          <a:p>
            <a:pPr algn="l"/>
            <a:r>
              <a:rPr lang="en-GB" sz="2600" err="1">
                <a:solidFill>
                  <a:srgbClr val="FF0000"/>
                </a:solidFill>
              </a:rPr>
              <a:t>Melhor</a:t>
            </a:r>
            <a:r>
              <a:rPr lang="en-GB" sz="2600">
                <a:solidFill>
                  <a:srgbClr val="FF0000"/>
                </a:solidFill>
              </a:rPr>
              <a:t> </a:t>
            </a:r>
            <a:r>
              <a:rPr lang="en-GB" sz="2600" err="1">
                <a:solidFill>
                  <a:srgbClr val="FF0000"/>
                </a:solidFill>
              </a:rPr>
              <a:t>prática</a:t>
            </a:r>
            <a:r>
              <a:rPr lang="en-GB" sz="2600">
                <a:solidFill>
                  <a:srgbClr val="FF0000"/>
                </a:solidFill>
              </a:rPr>
              <a:t>: </a:t>
            </a:r>
            <a:r>
              <a:rPr lang="pt-PT" sz="2600" kern="10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/>
              </a:rPr>
              <a:t>A organização implementa </a:t>
            </a:r>
            <a:r>
              <a:rPr lang="pt-PT" sz="2600" kern="100">
                <a:solidFill>
                  <a:srgbClr val="FF0000"/>
                </a:solidFill>
                <a:ea typeface="Aptos" panose="020B0004020202020204" pitchFamily="34" charset="0"/>
                <a:cs typeface="Times New Roman"/>
              </a:rPr>
              <a:t>ações</a:t>
            </a:r>
            <a:r>
              <a:rPr lang="pt-PT" sz="2600" kern="10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/>
              </a:rPr>
              <a:t> com vista a ultrapassar os constrangimentos derivados das normas de género no acesso e uso de serviços financeiros.</a:t>
            </a:r>
            <a:endParaRPr lang="en-US" sz="2600" kern="100">
              <a:solidFill>
                <a:srgbClr val="FF0000"/>
              </a:solidFill>
              <a:effectLst/>
              <a:ea typeface="Aptos" panose="020B0004020202020204" pitchFamily="34" charset="0"/>
              <a:cs typeface="Times New Roman"/>
            </a:endParaRPr>
          </a:p>
          <a:p>
            <a:pPr algn="l"/>
            <a:r>
              <a:rPr lang="pt-BR" sz="2600"/>
              <a:t>Pontuação de 1 a 10: </a:t>
            </a:r>
            <a:endParaRPr lang="pt-BR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3647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F1584-8173-0246-BBEC-6A57E961E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310" y="257727"/>
            <a:ext cx="11561380" cy="666690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de-DE" sz="3600" b="1">
                <a:solidFill>
                  <a:schemeClr val="bg1"/>
                </a:solidFill>
              </a:rPr>
              <a:t>Verificação de Gênero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FBA6B7-A19A-DC48-8012-93946396A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309" y="1174147"/>
            <a:ext cx="11561379" cy="527394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/>
              <a:t>CONCLUSÕES</a:t>
            </a:r>
          </a:p>
          <a:p>
            <a:pPr marL="342900" indent="-342900" algn="l">
              <a:buFont typeface="Wingdings" pitchFamily="2" charset="2"/>
              <a:buChar char="à"/>
            </a:pPr>
            <a:r>
              <a:rPr lang="pt-BR"/>
              <a:t>Treinar o pessoal da empresa no âmbito da sensibilidade ao género (treinamento ´Preconceitos Inconscientes´);</a:t>
            </a:r>
            <a:endParaRPr lang="pt-BR">
              <a:cs typeface="Calibri"/>
            </a:endParaRPr>
          </a:p>
          <a:p>
            <a:pPr marL="342900" indent="-342900" algn="l">
              <a:buFont typeface="Wingdings" pitchFamily="2" charset="2"/>
              <a:buChar char="à"/>
            </a:pPr>
            <a:r>
              <a:rPr lang="pt-BR"/>
              <a:t>Apoiar a inclusão do gênero dentro da estratégia da empresa ou no desenvolvimento de uma estratégia de gênero;</a:t>
            </a:r>
            <a:endParaRPr lang="pt-BR">
              <a:ea typeface="+mn-lt"/>
              <a:cs typeface="+mn-lt"/>
            </a:endParaRPr>
          </a:p>
          <a:p>
            <a:pPr marL="342900" indent="-342900" algn="l">
              <a:buFont typeface="Wingdings" pitchFamily="2" charset="2"/>
              <a:buChar char="à"/>
            </a:pPr>
            <a:r>
              <a:rPr lang="pt">
                <a:ea typeface="+mn-lt"/>
                <a:cs typeface="+mn-lt"/>
              </a:rPr>
              <a:t>Recomendar abordagens que fortalecem maior coordenação entre a empresa e a comunidade com atenção na clientela feminina, bem como mecanismo de recolha de feedback do desempenho da empresa no tópico relacionado ao género e modelos de negócios inclusivos;</a:t>
            </a:r>
            <a:endParaRPr lang="pt-BR">
              <a:cs typeface="Calibri"/>
            </a:endParaRPr>
          </a:p>
          <a:p>
            <a:pPr marL="342900" indent="-342900" algn="l">
              <a:buFont typeface="Wingdings" pitchFamily="2" charset="2"/>
              <a:buChar char="à"/>
            </a:pPr>
            <a:endParaRPr lang="pt-BR">
              <a:cs typeface="Calibri"/>
            </a:endParaRPr>
          </a:p>
          <a:p>
            <a:pPr marL="342900" indent="-342900" algn="l">
              <a:buFont typeface="Wingdings" pitchFamily="2" charset="2"/>
              <a:buChar char="à"/>
            </a:pPr>
            <a:endParaRPr lang="pt-BR">
              <a:cs typeface="Calibri"/>
            </a:endParaRPr>
          </a:p>
          <a:p>
            <a:pPr algn="l"/>
            <a:endParaRPr lang="en-GB"/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19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F833-896D-4556-05A6-9D95086D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74D6A3-08B3-6057-DDB2-D19F1E4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71C7FF90-8B99-90C8-9C8C-1BF83E5C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8F01B2-0C85-F1DB-6986-4C9B36443057}"/>
              </a:ext>
            </a:extLst>
          </p:cNvPr>
          <p:cNvSpPr txBox="1"/>
          <p:nvPr/>
        </p:nvSpPr>
        <p:spPr>
          <a:xfrm>
            <a:off x="3995783" y="128480"/>
            <a:ext cx="420043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pt-BR" sz="5867" b="1">
                <a:solidFill>
                  <a:srgbClr val="000000"/>
                </a:solidFill>
                <a:latin typeface="Arial" panose="020B0604020202020204" pitchFamily="34" charset="0"/>
              </a:rPr>
              <a:t>Agenda</a:t>
            </a:r>
            <a:endParaRPr lang="en-US" sz="5867" b="1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Picture 8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014DF780-F007-DD02-FAD2-CAB3E4FE0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480" y="0"/>
            <a:ext cx="1493520" cy="1154400"/>
          </a:xfrm>
          <a:prstGeom prst="rect">
            <a:avLst/>
          </a:prstGeom>
        </p:spPr>
      </p:pic>
      <p:pic>
        <p:nvPicPr>
          <p:cNvPr id="1026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000B4CF9-2360-D3D3-1F55-321318A6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5360" cy="12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8C2B14-D5B9-7432-7538-373A734DF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78492"/>
              </p:ext>
            </p:extLst>
          </p:nvPr>
        </p:nvGraphicFramePr>
        <p:xfrm>
          <a:off x="1639018" y="1710905"/>
          <a:ext cx="8934983" cy="2714371"/>
        </p:xfrm>
        <a:graphic>
          <a:graphicData uri="http://schemas.openxmlformats.org/drawingml/2006/table">
            <a:tbl>
              <a:tblPr firstRow="1" firstCol="1" bandRow="1"/>
              <a:tblGrid>
                <a:gridCol w="1007117">
                  <a:extLst>
                    <a:ext uri="{9D8B030D-6E8A-4147-A177-3AD203B41FA5}">
                      <a16:colId xmlns:a16="http://schemas.microsoft.com/office/drawing/2014/main" val="2578511618"/>
                    </a:ext>
                  </a:extLst>
                </a:gridCol>
                <a:gridCol w="2751242">
                  <a:extLst>
                    <a:ext uri="{9D8B030D-6E8A-4147-A177-3AD203B41FA5}">
                      <a16:colId xmlns:a16="http://schemas.microsoft.com/office/drawing/2014/main" val="4084838462"/>
                    </a:ext>
                  </a:extLst>
                </a:gridCol>
                <a:gridCol w="2931652">
                  <a:extLst>
                    <a:ext uri="{9D8B030D-6E8A-4147-A177-3AD203B41FA5}">
                      <a16:colId xmlns:a16="http://schemas.microsoft.com/office/drawing/2014/main" val="2981959089"/>
                    </a:ext>
                  </a:extLst>
                </a:gridCol>
                <a:gridCol w="2244972">
                  <a:extLst>
                    <a:ext uri="{9D8B030D-6E8A-4147-A177-3AD203B41FA5}">
                      <a16:colId xmlns:a16="http://schemas.microsoft.com/office/drawing/2014/main" val="2982498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Horário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Conteúdo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Metodologia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Responsável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472681"/>
                  </a:ext>
                </a:extLst>
              </a:tr>
              <a:tr h="108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09:00 – 09:10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Boas vindas</a:t>
                      </a: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 *s participantes</a:t>
                      </a:r>
                      <a:b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Apresentação da Agenda da Sessão de Abertura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Conversa + </a:t>
                      </a:r>
                      <a:r>
                        <a:rPr lang="pt-PT" sz="130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Energizer</a:t>
                      </a: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Katia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628954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09:10 – 09:25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Contextualização da Ferramenta </a:t>
                      </a:r>
                      <a:endParaRPr lang="pt-PT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1530" algn="l"/>
                        </a:tabLst>
                      </a:pP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Apresentação </a:t>
                      </a:r>
                      <a:r>
                        <a:rPr lang="pt-PT" sz="130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Powerpoint</a:t>
                      </a:r>
                      <a:endParaRPr lang="en-US" sz="1300" err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Nicole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47172"/>
                  </a:ext>
                </a:extLst>
              </a:tr>
              <a:tr h="2641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09:25 – 09:55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Aplicação da Ferramenta na Prática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1530" algn="l"/>
                        </a:tabLst>
                      </a:pPr>
                      <a:r>
                        <a:rPr lang="pt-P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Apresentação Powerpoint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Nicole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229739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09:55 – 10:20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Discussão e Reflexão Coletiva</a:t>
                      </a: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Apresentação </a:t>
                      </a:r>
                      <a:r>
                        <a:rPr lang="pt-PT" sz="130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Powerpoint</a:t>
                      </a:r>
                      <a:b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PT" sz="130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Ms</a:t>
                      </a:r>
                      <a:r>
                        <a:rPr lang="pt-PT" sz="1300">
                          <a:effectLst/>
                          <a:latin typeface="Calibri"/>
                          <a:ea typeface="Calibri"/>
                          <a:cs typeface="Times New Roman"/>
                        </a:rPr>
                        <a:t> Teams chat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Pierre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684544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PT" sz="13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Fecho da Sessão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81530" algn="l"/>
                        </a:tabLst>
                      </a:pP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PT" sz="13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Katia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3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1292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103C1-429E-8520-0805-FBEF29705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77AB8F04-2133-288C-DDAB-940D00BEE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BD59E957-882A-AAE5-286C-11340DC7E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16940BCB-14DD-D683-595B-4DBDE3A15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793F984A-D7C7-A22F-4966-837787651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5F6C87C3-1EBB-50C5-F825-83D17435C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diagram&#10;&#10;AI-generated content may be incorrect.">
            <a:extLst>
              <a:ext uri="{FF2B5EF4-FFF2-40B4-BE49-F238E27FC236}">
                <a16:creationId xmlns:a16="http://schemas.microsoft.com/office/drawing/2014/main" id="{6E849853-CAF1-85E6-4907-5D9F50727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6426" y="15733"/>
            <a:ext cx="10005934" cy="56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270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F7DE1-9C99-CFAD-6F0D-6213F369D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8383BD5D-0F1F-08CE-825E-93443DE36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140373E2-8EF4-790F-599F-14CD117CB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D3E71-407E-4AA7-E26A-56196BF87E06}"/>
              </a:ext>
            </a:extLst>
          </p:cNvPr>
          <p:cNvSpPr txBox="1"/>
          <p:nvPr/>
        </p:nvSpPr>
        <p:spPr>
          <a:xfrm>
            <a:off x="1273398" y="2715952"/>
            <a:ext cx="964520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377">
              <a:defRPr/>
            </a:pPr>
            <a:r>
              <a:rPr lang="pt-BR" sz="4400" b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Discussão e Reflexão Coletiva </a:t>
            </a:r>
            <a:endParaRPr lang="pt-PT" sz="42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dVisiCarriageReturn_MSFontService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A4A6AB4D-1A4E-4CDF-1757-1C2465769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9BBDA860-3B8B-E422-D7EF-6598000E1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449A6456-438F-C6F4-77DF-6C985391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7179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57648-2C60-C091-9F5B-86A62244D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C75A02FF-9508-541E-C1A8-FA5C9BDCA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3F451FD8-1557-C8D8-3CAC-582CE5A2F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6E230-DC53-121B-62FB-B16DEC5616E0}"/>
              </a:ext>
            </a:extLst>
          </p:cNvPr>
          <p:cNvSpPr txBox="1"/>
          <p:nvPr/>
        </p:nvSpPr>
        <p:spPr>
          <a:xfrm>
            <a:off x="1640115" y="1395219"/>
            <a:ext cx="10148411" cy="51090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O </a:t>
            </a:r>
            <a:r>
              <a:rPr lang="pt-BR" sz="3200" b="1" dirty="0" err="1">
                <a:solidFill>
                  <a:srgbClr val="C00000"/>
                </a:solidFill>
              </a:rPr>
              <a:t>Gender</a:t>
            </a:r>
            <a:r>
              <a:rPr lang="pt-BR" sz="3200" b="1" dirty="0">
                <a:solidFill>
                  <a:srgbClr val="C00000"/>
                </a:solidFill>
              </a:rPr>
              <a:t> </a:t>
            </a:r>
            <a:r>
              <a:rPr lang="pt-BR" sz="3200" b="1" dirty="0" err="1">
                <a:solidFill>
                  <a:srgbClr val="C00000"/>
                </a:solidFill>
              </a:rPr>
              <a:t>Scan</a:t>
            </a:r>
            <a:r>
              <a:rPr lang="pt-BR" sz="3200" b="1" dirty="0">
                <a:solidFill>
                  <a:srgbClr val="C00000"/>
                </a:solidFill>
              </a:rPr>
              <a:t> é uma GTA ?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cs typeface="Arial"/>
              </a:rPr>
              <a:t>Histórias de sucesso na transformação de género ? </a:t>
            </a: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ea typeface="+mn-lt"/>
                <a:cs typeface="+mn-lt"/>
              </a:rPr>
              <a:t>3 empresas nomearam pontos focais de género  depois do gender scan. Incluindo uma delas nomeou um homem. </a:t>
            </a:r>
            <a:endParaRPr lang="pt-BR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ea typeface="+mn-lt"/>
                <a:cs typeface="+mn-lt"/>
              </a:rPr>
              <a:t>Em Maxixe, uma empresa quer apoio agora para trabalhar com uma cooperativa so de mulheres</a:t>
            </a:r>
            <a:endParaRPr lang="pt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ea typeface="+mn-lt"/>
                <a:cs typeface="+mn-lt"/>
              </a:rPr>
              <a:t>Na Zambezia, uma empresa desenha produtos em pacotes mais pequenos, porque reparam que as mulheres têm menor acesso financeiro</a:t>
            </a: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ea typeface="+mn-lt"/>
                <a:cs typeface="+mn-lt"/>
              </a:rPr>
              <a:t>Todas as empresas abrangidas confirmaram que foi a primeira vez que tiveram uma sensibilização as temáticas de género</a:t>
            </a: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endParaRPr lang="pt-BR" dirty="0">
              <a:solidFill>
                <a:srgbClr val="000000"/>
              </a:solidFill>
              <a:cs typeface="Arial"/>
            </a:endParaRPr>
          </a:p>
          <a:p>
            <a:endParaRPr lang="pt-BR" sz="3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18A3A079-16C6-76F0-A7D2-BE41C94BB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23EBF21F-034B-659A-556F-347CC1DE3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8D4860B9-9BAA-24FA-F612-5D1AE4CA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38903"/>
      </p:ext>
    </p:extLst>
  </p:cSld>
  <p:clrMapOvr>
    <a:masterClrMapping/>
  </p:clrMapOvr>
  <p:transition>
    <p:fade/>
  </p:transition>
  <p:extLst>
    <p:ext uri="{6950BFC3-D8DA-4A85-94F7-54DA5524770B}">
      <p188:commentRel xmlns:p188="http://schemas.microsoft.com/office/powerpoint/2018/8/main" r:id="rId3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A39E0-C187-ABBE-F8F0-86596460C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C3107924-7FCA-3B34-5919-A0E685E52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3AF0FFB6-3E94-9BB5-AC03-0C808BBDB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F5B579-A1D2-B374-1CE1-9C71E84C4B74}"/>
              </a:ext>
            </a:extLst>
          </p:cNvPr>
          <p:cNvSpPr txBox="1"/>
          <p:nvPr/>
        </p:nvSpPr>
        <p:spPr>
          <a:xfrm>
            <a:off x="1640115" y="1395219"/>
            <a:ext cx="1014841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O </a:t>
            </a:r>
            <a:r>
              <a:rPr lang="pt-BR" sz="3200" b="1" dirty="0" err="1">
                <a:solidFill>
                  <a:srgbClr val="C00000"/>
                </a:solidFill>
              </a:rPr>
              <a:t>Gender</a:t>
            </a:r>
            <a:r>
              <a:rPr lang="pt-BR" sz="3200" b="1" dirty="0">
                <a:solidFill>
                  <a:srgbClr val="C00000"/>
                </a:solidFill>
              </a:rPr>
              <a:t> </a:t>
            </a:r>
            <a:r>
              <a:rPr lang="pt-BR" sz="3200" b="1" dirty="0" err="1">
                <a:solidFill>
                  <a:srgbClr val="C00000"/>
                </a:solidFill>
              </a:rPr>
              <a:t>Scan</a:t>
            </a:r>
            <a:r>
              <a:rPr lang="pt-BR" sz="3200" b="1" dirty="0">
                <a:solidFill>
                  <a:srgbClr val="C00000"/>
                </a:solidFill>
              </a:rPr>
              <a:t> é uma GTA ?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cs typeface="Arial"/>
              </a:rPr>
              <a:t>Quais desigualdades a ferramenta pretende abordar ? </a:t>
            </a: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ea typeface="+mn-lt"/>
                <a:cs typeface="+mn-lt"/>
              </a:rPr>
              <a:t>As mulheres não devem ter activos em seu próprio nome</a:t>
            </a:r>
            <a:endParaRPr lang="pt-BR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ea typeface="+mn-lt"/>
                <a:cs typeface="+mn-lt"/>
              </a:rPr>
              <a:t>As mulheres não devem ter privacidade financeira em relação aos seus maridos</a:t>
            </a:r>
            <a:endParaRPr lang="pt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ea typeface="+mn-lt"/>
                <a:cs typeface="+mn-lt"/>
              </a:rPr>
              <a:t>Os homens devem ser o principal provedor financeiro</a:t>
            </a:r>
            <a:endParaRPr lang="pt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ea typeface="+mn-lt"/>
                <a:cs typeface="+mn-lt"/>
              </a:rPr>
              <a:t>As mulheres não devem ser proprietárias de grandes negócios</a:t>
            </a:r>
            <a:endParaRPr lang="pt"/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endParaRPr lang="pt-BR" dirty="0">
              <a:solidFill>
                <a:srgbClr val="000000"/>
              </a:solidFill>
              <a:cs typeface="Arial"/>
            </a:endParaRPr>
          </a:p>
          <a:p>
            <a:endParaRPr lang="pt-BR" sz="3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E9C67C4F-EEAB-623E-5E87-41872BA4F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4FA7AB6B-18A6-6BF8-CF41-68C9CFFAE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C9ED89F5-D8B2-ED47-1648-E4FAB345F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8323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BE48A-C49D-CEB1-68C3-F8B5D6DC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E00225C0-C517-9AD0-3662-67C948146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A921963C-0A2B-A67F-53FB-E60B7E212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065E7D-190B-94EC-4CBF-57D531E06F45}"/>
              </a:ext>
            </a:extLst>
          </p:cNvPr>
          <p:cNvSpPr txBox="1"/>
          <p:nvPr/>
        </p:nvSpPr>
        <p:spPr>
          <a:xfrm>
            <a:off x="1640115" y="1395219"/>
            <a:ext cx="10148411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O </a:t>
            </a:r>
            <a:r>
              <a:rPr lang="pt-BR" sz="3200" b="1" dirty="0" err="1">
                <a:solidFill>
                  <a:srgbClr val="C00000"/>
                </a:solidFill>
              </a:rPr>
              <a:t>Gender</a:t>
            </a:r>
            <a:r>
              <a:rPr lang="pt-BR" sz="3200" b="1" dirty="0">
                <a:solidFill>
                  <a:srgbClr val="C00000"/>
                </a:solidFill>
              </a:rPr>
              <a:t> </a:t>
            </a:r>
            <a:r>
              <a:rPr lang="pt-BR" sz="3200" b="1" dirty="0" err="1">
                <a:solidFill>
                  <a:srgbClr val="C00000"/>
                </a:solidFill>
              </a:rPr>
              <a:t>Scan</a:t>
            </a:r>
            <a:r>
              <a:rPr lang="pt-BR" sz="3200" b="1" dirty="0">
                <a:solidFill>
                  <a:srgbClr val="C00000"/>
                </a:solidFill>
              </a:rPr>
              <a:t> é uma GTA ?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cs typeface="Arial"/>
              </a:rPr>
              <a:t>A ferramenta permite envolver uma massa crítica numa comunidade social ? </a:t>
            </a: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As empresas parceiras não são muito grandes, mas são empresas líderes no seu sector</a:t>
            </a: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Um resultado potencial é o desenvolvimento de cooperativas de mulheres (por volta de 1800 mulheres na previsão em Maxixe, trabalho com 400 famílias)</a:t>
            </a:r>
            <a:endParaRPr lang="pt"/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endParaRPr lang="pt-BR" dirty="0">
              <a:solidFill>
                <a:srgbClr val="000000"/>
              </a:solidFill>
              <a:cs typeface="Arial"/>
            </a:endParaRPr>
          </a:p>
          <a:p>
            <a:endParaRPr lang="pt-BR" sz="3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868B047F-650C-9BE1-469E-4DECC384C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149C31C0-C2F2-9469-7676-A8C507314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5246DAAE-7D23-81E4-C1C7-4595654E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3642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D4EDA-4C07-E53F-356A-B6991969D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7BF20ACF-AD3B-28CF-0133-676273FB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BCA05D91-986E-DE05-3109-D45E1BF46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1553E5-C474-6A02-67DD-1CB55651E371}"/>
              </a:ext>
            </a:extLst>
          </p:cNvPr>
          <p:cNvSpPr txBox="1"/>
          <p:nvPr/>
        </p:nvSpPr>
        <p:spPr>
          <a:xfrm>
            <a:off x="1640115" y="1395219"/>
            <a:ext cx="10148411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O </a:t>
            </a:r>
            <a:r>
              <a:rPr lang="pt-BR" sz="3200" b="1" dirty="0" err="1">
                <a:solidFill>
                  <a:srgbClr val="C00000"/>
                </a:solidFill>
              </a:rPr>
              <a:t>Gender</a:t>
            </a:r>
            <a:r>
              <a:rPr lang="pt-BR" sz="3200" b="1" dirty="0">
                <a:solidFill>
                  <a:srgbClr val="C00000"/>
                </a:solidFill>
              </a:rPr>
              <a:t> </a:t>
            </a:r>
            <a:r>
              <a:rPr lang="pt-BR" sz="3200" b="1" dirty="0" err="1">
                <a:solidFill>
                  <a:srgbClr val="C00000"/>
                </a:solidFill>
              </a:rPr>
              <a:t>Scan</a:t>
            </a:r>
            <a:r>
              <a:rPr lang="pt-BR" sz="3200" b="1" dirty="0">
                <a:solidFill>
                  <a:srgbClr val="C00000"/>
                </a:solidFill>
              </a:rPr>
              <a:t> é uma GTA ?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cs typeface="Arial"/>
              </a:rPr>
              <a:t>Como a ferramenta refere-se aos 3R – Direitos (</a:t>
            </a:r>
            <a:r>
              <a:rPr lang="pt-BR" sz="3200" dirty="0" err="1">
                <a:solidFill>
                  <a:srgbClr val="000000"/>
                </a:solidFill>
                <a:cs typeface="Arial"/>
              </a:rPr>
              <a:t>Rights</a:t>
            </a:r>
            <a:r>
              <a:rPr lang="pt-BR" sz="3200" dirty="0">
                <a:solidFill>
                  <a:srgbClr val="000000"/>
                </a:solidFill>
                <a:cs typeface="Arial"/>
              </a:rPr>
              <a:t>)-Recursos-Representação ?</a:t>
            </a:r>
            <a:endParaRPr lang="pt-BR" dirty="0"/>
          </a:p>
          <a:p>
            <a:endParaRPr lang="pt-BR"/>
          </a:p>
          <a:p>
            <a:pPr marL="285750" indent="-285750">
              <a:buFont typeface="Arial"/>
              <a:buChar char="•"/>
            </a:pPr>
            <a:r>
              <a:rPr lang="pt" b="1">
                <a:solidFill>
                  <a:srgbClr val="000000"/>
                </a:solidFill>
                <a:cs typeface="Arial"/>
              </a:rPr>
              <a:t>Direitos</a:t>
            </a:r>
            <a:r>
              <a:rPr lang="pt">
                <a:solidFill>
                  <a:srgbClr val="000000"/>
                </a:solidFill>
                <a:cs typeface="Arial"/>
              </a:rPr>
              <a:t>: a educação e a informação, nas empresas e na comunidade, as empresas nunca tiveram este tópico, existe uma necessidade de sensibilização interna / </a:t>
            </a:r>
            <a:r>
              <a:rPr lang="pt">
                <a:solidFill>
                  <a:srgbClr val="FF0000"/>
                </a:solidFill>
                <a:cs typeface="Arial"/>
              </a:rPr>
              <a:t>não está integrado o aspecto de VBG / assédio sexual, não abordam condições de trabalho para mulheres</a:t>
            </a:r>
          </a:p>
          <a:p>
            <a:pPr marL="285750" indent="-285750">
              <a:buFont typeface="Arial"/>
              <a:buChar char="•"/>
            </a:pPr>
            <a:r>
              <a:rPr lang="pt" b="1">
                <a:solidFill>
                  <a:srgbClr val="000000"/>
                </a:solidFill>
                <a:cs typeface="Arial"/>
              </a:rPr>
              <a:t>Recursos</a:t>
            </a:r>
            <a:r>
              <a:rPr lang="pt">
                <a:solidFill>
                  <a:srgbClr val="000000"/>
                </a:solidFill>
                <a:cs typeface="Arial"/>
              </a:rPr>
              <a:t>:  acesso a produtos e serviços (inc financeiros) para mulheres / </a:t>
            </a:r>
            <a:r>
              <a:rPr lang="pt">
                <a:solidFill>
                  <a:srgbClr val="FF0000"/>
                </a:solidFill>
                <a:cs typeface="Arial"/>
              </a:rPr>
              <a:t>nao tem impacto sobre acesso a negócio</a:t>
            </a:r>
          </a:p>
          <a:p>
            <a:pPr marL="285750" indent="-285750">
              <a:buFont typeface="Arial"/>
              <a:buChar char="•"/>
            </a:pPr>
            <a:r>
              <a:rPr lang="pt" b="1">
                <a:solidFill>
                  <a:srgbClr val="000000"/>
                </a:solidFill>
                <a:cs typeface="Arial"/>
              </a:rPr>
              <a:t>Representação</a:t>
            </a:r>
            <a:r>
              <a:rPr lang="pt">
                <a:solidFill>
                  <a:srgbClr val="000000"/>
                </a:solidFill>
                <a:cs typeface="Arial"/>
              </a:rPr>
              <a:t>:  criação de cooperativas de mulheres</a:t>
            </a:r>
            <a:endParaRPr lang="pt"/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endParaRPr lang="pt-BR" dirty="0">
              <a:solidFill>
                <a:srgbClr val="000000"/>
              </a:solidFill>
              <a:cs typeface="Arial"/>
            </a:endParaRPr>
          </a:p>
          <a:p>
            <a:endParaRPr lang="pt-BR" sz="3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5C0925FA-B28F-233D-7C08-1D0D2500B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19E29551-040D-8D9A-0A89-9E544C529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8A6D9C0E-69AA-26E8-4D82-DD102002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8480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DAAE-37F1-BFAE-40D7-C066276E7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CEBA89C5-2EDA-24FD-70A3-A0B9A5DB6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94FFBA5D-56A3-8817-588B-D6FD1359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F502ED-F44C-AAB4-938C-DA51F4B6E1D5}"/>
              </a:ext>
            </a:extLst>
          </p:cNvPr>
          <p:cNvSpPr txBox="1"/>
          <p:nvPr/>
        </p:nvSpPr>
        <p:spPr>
          <a:xfrm>
            <a:off x="1640115" y="532366"/>
            <a:ext cx="10148411" cy="615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O </a:t>
            </a:r>
            <a:r>
              <a:rPr lang="pt-BR" sz="3200" b="1" dirty="0" err="1">
                <a:solidFill>
                  <a:srgbClr val="C00000"/>
                </a:solidFill>
              </a:rPr>
              <a:t>Gender</a:t>
            </a:r>
            <a:r>
              <a:rPr lang="pt-BR" sz="3200" b="1" dirty="0">
                <a:solidFill>
                  <a:srgbClr val="C00000"/>
                </a:solidFill>
              </a:rPr>
              <a:t> </a:t>
            </a:r>
            <a:r>
              <a:rPr lang="pt-BR" sz="3200" b="1" dirty="0" err="1">
                <a:solidFill>
                  <a:srgbClr val="C00000"/>
                </a:solidFill>
              </a:rPr>
              <a:t>Scan</a:t>
            </a:r>
            <a:r>
              <a:rPr lang="pt-BR" sz="3200" b="1" dirty="0">
                <a:solidFill>
                  <a:srgbClr val="C00000"/>
                </a:solidFill>
              </a:rPr>
              <a:t> é uma GTA ?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cs typeface="Arial"/>
              </a:rPr>
              <a:t>Com quais quadrantes da mudança relaciona-se a ferramenta ?</a:t>
            </a:r>
            <a:endParaRPr lang="pt-BR" dirty="0">
              <a:cs typeface="Arial"/>
            </a:endParaRPr>
          </a:p>
          <a:p>
            <a:endParaRPr lang="pt-BR"/>
          </a:p>
          <a:p>
            <a:pPr marL="285750" indent="-285750">
              <a:buFont typeface="Arial"/>
              <a:buChar char="•"/>
            </a:pPr>
            <a:r>
              <a:rPr lang="pt" b="1">
                <a:solidFill>
                  <a:srgbClr val="000000"/>
                </a:solidFill>
                <a:cs typeface="Arial"/>
              </a:rPr>
              <a:t>Individual / Interpessoal: </a:t>
            </a:r>
            <a:r>
              <a:rPr lang="pt">
                <a:solidFill>
                  <a:srgbClr val="FF0000"/>
                </a:solidFill>
                <a:cs typeface="Arial"/>
              </a:rPr>
              <a:t>ouvimos relatos mas ainda não foi avaliado o impacto na transformação </a:t>
            </a:r>
          </a:p>
          <a:p>
            <a:pPr marL="285750" indent="-285750">
              <a:buFont typeface="Arial"/>
              <a:buChar char="•"/>
            </a:pPr>
            <a:r>
              <a:rPr lang="pt" b="1">
                <a:solidFill>
                  <a:srgbClr val="000000"/>
                </a:solidFill>
                <a:cs typeface="Arial"/>
              </a:rPr>
              <a:t>Cultural</a:t>
            </a:r>
            <a:r>
              <a:rPr lang="pt">
                <a:solidFill>
                  <a:srgbClr val="000000"/>
                </a:solidFill>
                <a:cs typeface="Arial"/>
              </a:rPr>
              <a:t>:  Treinamento de preconceitos inconscientes para os trabalhadores das empresas</a:t>
            </a:r>
            <a:br>
              <a:rPr lang="pt" dirty="0">
                <a:solidFill>
                  <a:srgbClr val="000000"/>
                </a:solidFill>
                <a:cs typeface="Arial"/>
              </a:rPr>
            </a:br>
            <a:r>
              <a:rPr lang="pt">
                <a:solidFill>
                  <a:srgbClr val="000000"/>
                </a:solidFill>
                <a:cs typeface="Arial"/>
              </a:rPr>
              <a:t> Sensibilização das empresas e das comunidades sobre necessidades específicas das mulheres em termos de serviços e produtos</a:t>
            </a:r>
          </a:p>
          <a:p>
            <a:pPr marL="285750" indent="-285750">
              <a:buFont typeface="Arial"/>
              <a:buChar char="•"/>
            </a:pPr>
            <a:r>
              <a:rPr lang="pt" b="1">
                <a:solidFill>
                  <a:srgbClr val="000000"/>
                </a:solidFill>
                <a:cs typeface="Arial"/>
              </a:rPr>
              <a:t>Estrutural</a:t>
            </a:r>
            <a:r>
              <a:rPr lang="pt">
                <a:solidFill>
                  <a:srgbClr val="000000"/>
                </a:solidFill>
                <a:cs typeface="Arial"/>
              </a:rPr>
              <a:t>:  Recomendações e ferramentas para </a:t>
            </a:r>
            <a:br>
              <a:rPr lang="pt" dirty="0">
                <a:solidFill>
                  <a:srgbClr val="000000"/>
                </a:solidFill>
                <a:cs typeface="Arial"/>
              </a:rPr>
            </a:br>
            <a:r>
              <a:rPr lang="pt">
                <a:solidFill>
                  <a:srgbClr val="000000"/>
                </a:solidFill>
                <a:cs typeface="Arial"/>
              </a:rPr>
              <a:t>- desenvolvimento e no melhoramento de -estratégias internas de género. </a:t>
            </a:r>
            <a:br>
              <a:rPr lang="pt" dirty="0">
                <a:solidFill>
                  <a:srgbClr val="000000"/>
                </a:solidFill>
                <a:cs typeface="Arial"/>
              </a:rPr>
            </a:br>
            <a:r>
              <a:rPr lang="pt">
                <a:solidFill>
                  <a:srgbClr val="000000"/>
                </a:solidFill>
                <a:cs typeface="Arial"/>
              </a:rPr>
              <a:t>- criação de cooperativas</a:t>
            </a:r>
            <a:br>
              <a:rPr lang="pt" dirty="0">
                <a:solidFill>
                  <a:srgbClr val="000000"/>
                </a:solidFill>
                <a:cs typeface="Arial"/>
              </a:rPr>
            </a:br>
            <a:r>
              <a:rPr lang="pt">
                <a:solidFill>
                  <a:srgbClr val="000000"/>
                </a:solidFill>
                <a:cs typeface="Arial"/>
              </a:rPr>
              <a:t> - adaptar produtos e serviços as necesssidades das mulheres, conforme necessário</a:t>
            </a: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endParaRPr lang="pt-BR" dirty="0">
              <a:solidFill>
                <a:srgbClr val="000000"/>
              </a:solidFill>
              <a:cs typeface="Arial"/>
            </a:endParaRPr>
          </a:p>
          <a:p>
            <a:endParaRPr lang="pt-BR" sz="3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5802761D-5246-9336-FD76-48577B687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2A06D991-BB89-214B-7AA2-7DD62E520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C6036CD3-E1BE-3964-786A-DCC2ADD5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2447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707B7-C1F1-161D-D07C-AFFBD7882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0196A921-B575-7CB4-C2D6-4DD36924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5668D001-B421-BC29-F77C-6E3DFC19B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B65C69-FEAC-7D6E-0C2C-C198B58F3666}"/>
              </a:ext>
            </a:extLst>
          </p:cNvPr>
          <p:cNvSpPr txBox="1"/>
          <p:nvPr/>
        </p:nvSpPr>
        <p:spPr>
          <a:xfrm>
            <a:off x="1640115" y="532366"/>
            <a:ext cx="10148411" cy="615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O </a:t>
            </a:r>
            <a:r>
              <a:rPr lang="pt-BR" sz="3200" b="1" dirty="0" err="1">
                <a:solidFill>
                  <a:srgbClr val="C00000"/>
                </a:solidFill>
              </a:rPr>
              <a:t>Gender</a:t>
            </a:r>
            <a:r>
              <a:rPr lang="pt-BR" sz="3200" b="1" dirty="0">
                <a:solidFill>
                  <a:srgbClr val="C00000"/>
                </a:solidFill>
              </a:rPr>
              <a:t> </a:t>
            </a:r>
            <a:r>
              <a:rPr lang="pt-BR" sz="3200" b="1" dirty="0" err="1">
                <a:solidFill>
                  <a:srgbClr val="C00000"/>
                </a:solidFill>
              </a:rPr>
              <a:t>Scan</a:t>
            </a:r>
            <a:r>
              <a:rPr lang="pt-BR" sz="3200" b="1" dirty="0">
                <a:solidFill>
                  <a:srgbClr val="C00000"/>
                </a:solidFill>
              </a:rPr>
              <a:t> é uma GTA ?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cs typeface="Arial"/>
              </a:rPr>
              <a:t>A abordagem envolve também os homens e as suas perspectivas ?</a:t>
            </a:r>
            <a:endParaRPr lang="pt-BR" dirty="0">
              <a:cs typeface="Arial"/>
            </a:endParaRPr>
          </a:p>
          <a:p>
            <a:endParaRPr lang="pt-BR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Sim, a nível da empresa: direção, funcionários</a:t>
            </a: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Existem homens pontos focais</a:t>
            </a:r>
            <a:endParaRPr lang="pt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Há perguntas específicas para mulheres e outras para homens, a empresa deve refletir aspectos para homens, e para mulheres</a:t>
            </a:r>
            <a:endParaRPr lang="pt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Promoção da masculinidade positiva</a:t>
            </a:r>
            <a:endParaRPr lang="pt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Identificação de comunidades onde homens estão em desvantagem, proporcionar um mindset para entender a realidade</a:t>
            </a:r>
            <a:endParaRPr lang="pt"/>
          </a:p>
          <a:p>
            <a:pPr marL="285750" indent="-285750">
              <a:buFont typeface="Arial"/>
              <a:buChar char="•"/>
            </a:pPr>
            <a:r>
              <a:rPr lang="pt" dirty="0">
                <a:solidFill>
                  <a:srgbClr val="000000"/>
                </a:solidFill>
                <a:cs typeface="Arial"/>
              </a:rPr>
              <a:t>...</a:t>
            </a:r>
          </a:p>
          <a:p>
            <a:pPr marL="285750" indent="-285750">
              <a:buFont typeface="Arial"/>
              <a:buChar char="•"/>
            </a:pPr>
            <a:endParaRPr lang="pt" b="1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endParaRPr lang="pt-BR" dirty="0">
              <a:solidFill>
                <a:srgbClr val="000000"/>
              </a:solidFill>
              <a:cs typeface="Arial"/>
            </a:endParaRPr>
          </a:p>
          <a:p>
            <a:endParaRPr lang="pt-BR" sz="3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2A511AB4-5701-95A0-7D72-3B70F4102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0D2D5C48-0C20-CE46-B398-5DC7DDC7A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FC9A68C3-5C7F-7106-F53A-92BF956E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9863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C5AA6-6174-0F2A-82EA-FB221EA9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4AEDB92C-FC2E-299E-65D0-07E7FCFB9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18C81BF1-7D36-6F99-3F0E-2FE348FCF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23F4FA-A0BC-5BA4-2FD1-CA49C3C8ADED}"/>
              </a:ext>
            </a:extLst>
          </p:cNvPr>
          <p:cNvSpPr txBox="1"/>
          <p:nvPr/>
        </p:nvSpPr>
        <p:spPr>
          <a:xfrm>
            <a:off x="1640115" y="532366"/>
            <a:ext cx="10148411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O </a:t>
            </a:r>
            <a:r>
              <a:rPr lang="pt-BR" sz="3200" b="1" dirty="0" err="1">
                <a:solidFill>
                  <a:srgbClr val="C00000"/>
                </a:solidFill>
              </a:rPr>
              <a:t>Gender</a:t>
            </a:r>
            <a:r>
              <a:rPr lang="pt-BR" sz="3200" b="1" dirty="0">
                <a:solidFill>
                  <a:srgbClr val="C00000"/>
                </a:solidFill>
              </a:rPr>
              <a:t> </a:t>
            </a:r>
            <a:r>
              <a:rPr lang="pt-BR" sz="3200" b="1" dirty="0" err="1">
                <a:solidFill>
                  <a:srgbClr val="C00000"/>
                </a:solidFill>
              </a:rPr>
              <a:t>Scan</a:t>
            </a:r>
            <a:r>
              <a:rPr lang="pt-BR" sz="3200" b="1" dirty="0">
                <a:solidFill>
                  <a:srgbClr val="C00000"/>
                </a:solidFill>
              </a:rPr>
              <a:t> é uma GTA ? 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endParaRPr lang="pt-BR" sz="3200" b="1" dirty="0">
              <a:solidFill>
                <a:srgbClr val="C00000"/>
              </a:solidFill>
              <a:cs typeface="Arial"/>
            </a:endParaRPr>
          </a:p>
          <a:p>
            <a:r>
              <a:rPr lang="pt-BR" sz="3200" dirty="0">
                <a:solidFill>
                  <a:srgbClr val="000000"/>
                </a:solidFill>
                <a:cs typeface="Arial"/>
              </a:rPr>
              <a:t>A abordagem tem potencial para garantir que os processos iniciados para alterar as normas de género continuarão após o termo da medida específica?</a:t>
            </a:r>
            <a:endParaRPr lang="pt-BR" dirty="0"/>
          </a:p>
          <a:p>
            <a:endParaRPr lang="pt-BR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Sim, as ferramentas sao usadas pela empresa, incentivamos para replicar, </a:t>
            </a:r>
            <a:endParaRPr lang="pt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Fizemos a reptição do Gender Scan um ano depois, para avaliar o impacto e a mudança, com uma empresa</a:t>
            </a:r>
            <a:endParaRPr lang="pt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Estratégia de género na empresa</a:t>
            </a:r>
            <a:endParaRPr lang="pt"/>
          </a:p>
          <a:p>
            <a:pPr marL="285750" indent="-285750">
              <a:buFont typeface="Arial"/>
              <a:buChar char="•"/>
            </a:pPr>
            <a:r>
              <a:rPr lang="pt">
                <a:solidFill>
                  <a:srgbClr val="000000"/>
                </a:solidFill>
                <a:cs typeface="Arial"/>
              </a:rPr>
              <a:t>Adaptação de produtos e serviços</a:t>
            </a:r>
            <a:endParaRPr lang="pt"/>
          </a:p>
          <a:p>
            <a:pPr marL="285750" indent="-285750">
              <a:buFont typeface="Arial"/>
              <a:buChar char="•"/>
            </a:pPr>
            <a:endParaRPr lang="pt" b="1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pt" dirty="0">
              <a:solidFill>
                <a:srgbClr val="000000"/>
              </a:solidFill>
              <a:cs typeface="Arial"/>
            </a:endParaRPr>
          </a:p>
          <a:p>
            <a:endParaRPr lang="pt-BR" dirty="0">
              <a:solidFill>
                <a:srgbClr val="000000"/>
              </a:solidFill>
              <a:cs typeface="Arial"/>
            </a:endParaRPr>
          </a:p>
          <a:p>
            <a:endParaRPr lang="pt-BR" sz="3200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0F587AFC-18D1-D3BE-F91C-1CA9F492F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A53B9463-4ECA-F97D-9F0A-0B236DBA9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5C1D7E3E-C65A-1B82-360A-27D9BD74D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0054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7B13E-54CC-89DD-897E-F88F85E8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21FFFC5-DCA5-70EB-8E7B-355B2524C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5F9EB2CB-36F0-EE4B-5432-B3CA9684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9D2E7-283B-2C46-6EEA-75784DF5AC76}"/>
              </a:ext>
            </a:extLst>
          </p:cNvPr>
          <p:cNvSpPr txBox="1"/>
          <p:nvPr/>
        </p:nvSpPr>
        <p:spPr>
          <a:xfrm>
            <a:off x="1640115" y="1395219"/>
            <a:ext cx="9645204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Quais desafios e oportunidades identificamos? </a:t>
            </a:r>
            <a:br>
              <a:rPr lang="pt-BR" sz="3200" b="1" dirty="0"/>
            </a:br>
            <a:endParaRPr lang="pt-BR" sz="3200" b="1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cs typeface="Arial"/>
              </a:rPr>
              <a:t>Quais barreiras relativas a sensibilidade de gênero são mais comuns nas organizações?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cs typeface="Arial"/>
              </a:rPr>
              <a:t>Como a ferramenta pode apoiar a mudança?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cs typeface="Arial"/>
              </a:rPr>
              <a:t>Existem sectores específicos para a aplicação da ferramenta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cs typeface="Arial"/>
              </a:rPr>
              <a:t>A ferramenta aplica-se somente ao sector privado ? Ou pode ser aplicada ao sector institucional ? </a:t>
            </a: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3C851041-C0D5-335E-C9A2-B40B72F56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F7B2AF3C-80EB-134F-2C86-574C07CC9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9E90D0D2-F6FE-55BD-8CD6-4BC52225A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561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F833-896D-4556-05A6-9D95086D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74D6A3-08B3-6057-DDB2-D19F1E4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71C7FF90-8B99-90C8-9C8C-1BF83E5C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pic>
        <p:nvPicPr>
          <p:cNvPr id="4100" name="Picture 4" descr="50+ Fun Icebreakers For Your Next Presentation">
            <a:extLst>
              <a:ext uri="{FF2B5EF4-FFF2-40B4-BE49-F238E27FC236}">
                <a16:creationId xmlns:a16="http://schemas.microsoft.com/office/drawing/2014/main" id="{8A70303B-7E93-9DA4-FF5D-D7F1BC17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017521" cy="167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F98CE-C3D2-98D9-A250-2DEEAA60F90E}"/>
              </a:ext>
            </a:extLst>
          </p:cNvPr>
          <p:cNvSpPr txBox="1"/>
          <p:nvPr/>
        </p:nvSpPr>
        <p:spPr>
          <a:xfrm>
            <a:off x="1800037" y="120865"/>
            <a:ext cx="9645204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pt-BR" sz="4267" b="1">
                <a:solidFill>
                  <a:srgbClr val="C80F0F"/>
                </a:solidFill>
                <a:latin typeface="Arial"/>
              </a:rPr>
              <a:t>Icebreaker: "O Jogo dos Estereótipos"</a:t>
            </a:r>
            <a:endParaRPr lang="en-US" sz="4267" b="1">
              <a:solidFill>
                <a:srgbClr val="C80F0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1109E1D4-61E2-A08A-B43C-9A299AEF03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5437" y="5936593"/>
            <a:ext cx="1192084" cy="92140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FD7A04-7D59-C4E7-1B92-C972A5AA4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27526"/>
              </p:ext>
            </p:extLst>
          </p:nvPr>
        </p:nvGraphicFramePr>
        <p:xfrm>
          <a:off x="3528060" y="2589990"/>
          <a:ext cx="5135880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880">
                  <a:extLst>
                    <a:ext uri="{9D8B030D-6E8A-4147-A177-3AD203B41FA5}">
                      <a16:colId xmlns:a16="http://schemas.microsoft.com/office/drawing/2014/main" val="677338724"/>
                    </a:ext>
                  </a:extLst>
                </a:gridCol>
              </a:tblGrid>
              <a:tr h="16780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Como funciona:</a:t>
                      </a:r>
                      <a:endParaRPr kumimoji="0" lang="pt-BR" sz="1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kumimoji="0" lang="pt-BR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Palavras-Chave no</a:t>
                      </a:r>
                      <a:r>
                        <a:rPr lang="pt-BR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19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Mentimeter</a:t>
                      </a:r>
                      <a:r>
                        <a:rPr kumimoji="0" lang="pt-BR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(3 min): Os participantes digitam</a:t>
                      </a:r>
                      <a:r>
                        <a:rPr kumimoji="0" lang="pt-BR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as três primeiras palavras que vêm à mente </a:t>
                      </a:r>
                      <a:r>
                        <a:rPr kumimoji="0" lang="pt-BR" sz="1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quando pensam em </a:t>
                      </a:r>
                      <a:r>
                        <a:rPr kumimoji="0" lang="pt-BR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"sensibilidade de gênero".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pt-BR" sz="1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t-BR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https://www.menti.com/al98gf87gm7t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002656"/>
                  </a:ext>
                </a:extLst>
              </a:tr>
            </a:tbl>
          </a:graphicData>
        </a:graphic>
      </p:graphicFrame>
      <p:pic>
        <p:nvPicPr>
          <p:cNvPr id="12" name="Picture 11" descr="A close-up of a text&#10;&#10;Description automatically generated">
            <a:extLst>
              <a:ext uri="{FF2B5EF4-FFF2-40B4-BE49-F238E27FC236}">
                <a16:creationId xmlns:a16="http://schemas.microsoft.com/office/drawing/2014/main" id="{6A2DEC8D-E4D6-3388-0ECF-5F6F4DD3B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986" y="5936592"/>
            <a:ext cx="2663625" cy="9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6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F833-896D-4556-05A6-9D95086D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74D6A3-08B3-6057-DDB2-D19F1E4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71C7FF90-8B99-90C8-9C8C-1BF83E5C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F98CE-C3D2-98D9-A250-2DEEAA60F90E}"/>
              </a:ext>
            </a:extLst>
          </p:cNvPr>
          <p:cNvSpPr txBox="1"/>
          <p:nvPr/>
        </p:nvSpPr>
        <p:spPr>
          <a:xfrm>
            <a:off x="1273398" y="2715952"/>
            <a:ext cx="9645204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pt-PT" sz="4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Contextualização da Ferramenta</a:t>
            </a:r>
            <a:br>
              <a:rPr lang="pt-PT" sz="4267">
                <a:solidFill>
                  <a:srgbClr val="000000"/>
                </a:solidFill>
                <a:latin typeface="WordVisiCarriageReturn_MSFontService"/>
              </a:rPr>
            </a:br>
            <a:endParaRPr lang="en-US" sz="4267" b="1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1109E1D4-61E2-A08A-B43C-9A299AEF0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EA954E56-0F52-5E0B-1568-98C42B80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21FD9D32-61DB-9FA2-CAF3-EB25DABE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642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F833-896D-4556-05A6-9D95086D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74D6A3-08B3-6057-DDB2-D19F1E4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71C7FF90-8B99-90C8-9C8C-1BF83E5C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F98CE-C3D2-98D9-A250-2DEEAA60F90E}"/>
              </a:ext>
            </a:extLst>
          </p:cNvPr>
          <p:cNvSpPr txBox="1"/>
          <p:nvPr/>
        </p:nvSpPr>
        <p:spPr>
          <a:xfrm>
            <a:off x="1640115" y="1193936"/>
            <a:ext cx="9645204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rgbClr val="C00000"/>
                </a:solidFill>
              </a:rPr>
              <a:t>O que é a Ferramenta de Verificação de Gênero?</a:t>
            </a:r>
            <a:br>
              <a:rPr lang="pt-BR" sz="3200" b="1"/>
            </a:br>
            <a:endParaRPr lang="pt-BR" sz="32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/>
              <a:t>Criada para </a:t>
            </a:r>
            <a:r>
              <a:rPr lang="pt-BR" sz="3200" b="1"/>
              <a:t>avaliar a sensibilidade de gênero</a:t>
            </a:r>
            <a:r>
              <a:rPr lang="pt-BR" sz="3200"/>
              <a:t> em organizações;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3200"/>
              <a:t>   Identifica </a:t>
            </a:r>
            <a:r>
              <a:rPr lang="pt-BR" sz="3200" b="1"/>
              <a:t>riscos e oportunidades</a:t>
            </a:r>
            <a:r>
              <a:rPr lang="pt-BR" sz="3200"/>
              <a:t> para melhorar a inclusão de gênero;</a:t>
            </a:r>
            <a:endParaRPr lang="pt-BR" sz="320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/>
              <a:t>   Baseada em </a:t>
            </a:r>
            <a:r>
              <a:rPr lang="pt-BR" sz="3200" b="1"/>
              <a:t>6 critérios de análise</a:t>
            </a:r>
            <a:r>
              <a:rPr lang="pt-BR" sz="3200"/>
              <a:t> essenciais.</a:t>
            </a: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1109E1D4-61E2-A08A-B43C-9A299AEF0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EA954E56-0F52-5E0B-1568-98C42B80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21FD9D32-61DB-9FA2-CAF3-EB25DABE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696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F833-896D-4556-05A6-9D95086D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74D6A3-08B3-6057-DDB2-D19F1E4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71C7FF90-8B99-90C8-9C8C-1BF83E5C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F98CE-C3D2-98D9-A250-2DEEAA60F90E}"/>
              </a:ext>
            </a:extLst>
          </p:cNvPr>
          <p:cNvSpPr txBox="1"/>
          <p:nvPr/>
        </p:nvSpPr>
        <p:spPr>
          <a:xfrm>
            <a:off x="1640115" y="973673"/>
            <a:ext cx="96452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rgbClr val="C00000"/>
                </a:solidFill>
              </a:rPr>
              <a:t>Por que esta ferramenta é relevante para a sustentabilidade organizacional?</a:t>
            </a:r>
            <a:br>
              <a:rPr lang="pt-BR" sz="3200" b="1"/>
            </a:br>
            <a:endParaRPr lang="pt-BR" sz="32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/>
              <a:t>Empresas mais inclusivas são mais sustentáveis e eficientes;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/>
              <a:t>Ignorar o impacto do gênero pode gerar riscos institucionais;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/>
              <a:t>A ferramenta ajuda a criar um plano de ação estruturado.</a:t>
            </a: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1109E1D4-61E2-A08A-B43C-9A299AEF0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EA954E56-0F52-5E0B-1568-98C42B80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21FD9D32-61DB-9FA2-CAF3-EB25DABE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655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F833-896D-4556-05A6-9D95086D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74D6A3-08B3-6057-DDB2-D19F1E4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71C7FF90-8B99-90C8-9C8C-1BF83E5C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F98CE-C3D2-98D9-A250-2DEEAA60F90E}"/>
              </a:ext>
            </a:extLst>
          </p:cNvPr>
          <p:cNvSpPr txBox="1"/>
          <p:nvPr/>
        </p:nvSpPr>
        <p:spPr>
          <a:xfrm>
            <a:off x="1640115" y="973673"/>
            <a:ext cx="96452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>
                <a:solidFill>
                  <a:srgbClr val="C00000"/>
                </a:solidFill>
              </a:rPr>
              <a:t>Os 6 Critérios de Análise</a:t>
            </a:r>
            <a:endParaRPr lang="pt-BR" sz="3200" b="1"/>
          </a:p>
          <a:p>
            <a:r>
              <a:rPr lang="pt-BR" sz="3200"/>
              <a:t>1. Compreensão das necessidades específicas de gênero dos clientes;</a:t>
            </a:r>
          </a:p>
          <a:p>
            <a:r>
              <a:rPr lang="pt-BR" sz="3200"/>
              <a:t>2. Acessibilidade dos serviços;</a:t>
            </a:r>
          </a:p>
          <a:p>
            <a:r>
              <a:rPr lang="pt-BR" sz="3200"/>
              <a:t>3. Serviços adaptados às necessidades de gênero;</a:t>
            </a:r>
          </a:p>
          <a:p>
            <a:r>
              <a:rPr lang="pt-BR" sz="3200"/>
              <a:t>4. Mecanismos para avaliar a satisfação do cliente;</a:t>
            </a:r>
          </a:p>
          <a:p>
            <a:r>
              <a:rPr lang="pt-BR" sz="3200"/>
              <a:t>5. Capacidades organizacionais internas;</a:t>
            </a:r>
          </a:p>
          <a:p>
            <a:r>
              <a:rPr lang="pt-BR" sz="3200"/>
              <a:t>6. Acessibilidade e uso de serviços financeiros.</a:t>
            </a: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1109E1D4-61E2-A08A-B43C-9A299AEF0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EA954E56-0F52-5E0B-1568-98C42B80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21FD9D32-61DB-9FA2-CAF3-EB25DABE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371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F833-896D-4556-05A6-9D95086DB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C74D6A3-08B3-6057-DDB2-D19F1E4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71C7FF90-8B99-90C8-9C8C-1BF83E5C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F98CE-C3D2-98D9-A250-2DEEAA60F90E}"/>
              </a:ext>
            </a:extLst>
          </p:cNvPr>
          <p:cNvSpPr txBox="1"/>
          <p:nvPr/>
        </p:nvSpPr>
        <p:spPr>
          <a:xfrm>
            <a:off x="1273398" y="2715952"/>
            <a:ext cx="9645204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Aplicação da Ferramenta na Prática</a:t>
            </a:r>
            <a:br>
              <a:rPr kumimoji="0" lang="pt-PT" sz="42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dVisiCarriageReturn_MSFontService"/>
                <a:ea typeface="+mn-ea"/>
                <a:cs typeface="+mn-cs"/>
              </a:rPr>
            </a:br>
            <a:endParaRPr kumimoji="0" lang="en-US" sz="4267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1109E1D4-61E2-A08A-B43C-9A299AEF0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EA954E56-0F52-5E0B-1568-98C42B801B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21FD9D32-61DB-9FA2-CAF3-EB25DABE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8625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00ACA-71E4-CF3C-7CF6-B38C164E8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flag with a wavy ribbon&#10;&#10;Description automatically generated with medium confidence">
            <a:extLst>
              <a:ext uri="{FF2B5EF4-FFF2-40B4-BE49-F238E27FC236}">
                <a16:creationId xmlns:a16="http://schemas.microsoft.com/office/drawing/2014/main" id="{9B0DCDCC-B39B-33E0-D79E-44E24380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115" y="5691644"/>
            <a:ext cx="1604359" cy="1167368"/>
          </a:xfrm>
          <a:prstGeom prst="rect">
            <a:avLst/>
          </a:prstGeom>
        </p:spPr>
      </p:pic>
      <p:pic>
        <p:nvPicPr>
          <p:cNvPr id="15" name="Picture 14" descr="A red and white logo&#10;&#10;Description automatically generated">
            <a:extLst>
              <a:ext uri="{FF2B5EF4-FFF2-40B4-BE49-F238E27FC236}">
                <a16:creationId xmlns:a16="http://schemas.microsoft.com/office/drawing/2014/main" id="{6F8C474A-D2CD-E707-1A0B-E10C9AB70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39" y="6149230"/>
            <a:ext cx="1302059" cy="542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1639EE-F237-EDB1-40E6-B3F4F1C1AA38}"/>
              </a:ext>
            </a:extLst>
          </p:cNvPr>
          <p:cNvSpPr txBox="1"/>
          <p:nvPr/>
        </p:nvSpPr>
        <p:spPr>
          <a:xfrm>
            <a:off x="1626470" y="198605"/>
            <a:ext cx="10569597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3200" b="1">
                <a:solidFill>
                  <a:srgbClr val="C00000"/>
                </a:solidFill>
              </a:rPr>
              <a:t>Como funciona a Verificação de Gênero?</a:t>
            </a:r>
            <a:endParaRPr lang="pt-BR" sz="32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/>
              <a:t>Passo 1 (opcional):</a:t>
            </a:r>
            <a:r>
              <a:rPr lang="pt-BR" sz="3200"/>
              <a:t> A organização realiza autoavaliação.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/>
              <a:t>Passo 2:</a:t>
            </a:r>
            <a:r>
              <a:rPr lang="pt-BR" sz="3200"/>
              <a:t> Especialistas da GIZ apoiam com uma avaliação externa.</a:t>
            </a:r>
            <a:endParaRPr lang="pt-BR" sz="320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/>
              <a:t>Passo 3:</a:t>
            </a:r>
            <a:r>
              <a:rPr lang="pt-BR" sz="3200"/>
              <a:t> Resultados são analisados e discutidos em conjunto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>
                <a:cs typeface="Arial"/>
              </a:rPr>
              <a:t>Passo 4:</a:t>
            </a:r>
            <a:r>
              <a:rPr lang="pt-BR" sz="3200">
                <a:cs typeface="Arial"/>
              </a:rPr>
              <a:t> As </a:t>
            </a:r>
            <a:r>
              <a:rPr lang="pt-BR" sz="3200" err="1">
                <a:cs typeface="Arial"/>
              </a:rPr>
              <a:t>avaliaçoes</a:t>
            </a:r>
            <a:r>
              <a:rPr lang="pt-BR" sz="3200">
                <a:cs typeface="Arial"/>
              </a:rPr>
              <a:t> devem ser feitas de preferência no início do desenvolvimento de parcerias, mas também podem ser feitas para parcerias em andamento, e devem ser repetidas periodicamente.</a:t>
            </a:r>
          </a:p>
        </p:txBody>
      </p:sp>
      <p:pic>
        <p:nvPicPr>
          <p:cNvPr id="10" name="Picture 9" descr="A purple background with a purple text and a black and white arm&#10;&#10;AI-generated content may be incorrect.">
            <a:extLst>
              <a:ext uri="{FF2B5EF4-FFF2-40B4-BE49-F238E27FC236}">
                <a16:creationId xmlns:a16="http://schemas.microsoft.com/office/drawing/2014/main" id="{EB3563D0-6229-EE01-0A27-F62FDC0F2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80" y="5703600"/>
            <a:ext cx="1493520" cy="1154400"/>
          </a:xfrm>
          <a:prstGeom prst="rect">
            <a:avLst/>
          </a:prstGeom>
        </p:spPr>
      </p:pic>
      <p:pic>
        <p:nvPicPr>
          <p:cNvPr id="2" name="Picture 1" descr="A close-up of a text&#10;&#10;Description automatically generated">
            <a:extLst>
              <a:ext uri="{FF2B5EF4-FFF2-40B4-BE49-F238E27FC236}">
                <a16:creationId xmlns:a16="http://schemas.microsoft.com/office/drawing/2014/main" id="{075ED31E-D0EA-D4AB-1327-AF38232A2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86" y="5608621"/>
            <a:ext cx="3281463" cy="1249380"/>
          </a:xfrm>
          <a:prstGeom prst="rect">
            <a:avLst/>
          </a:prstGeom>
        </p:spPr>
      </p:pic>
      <p:pic>
        <p:nvPicPr>
          <p:cNvPr id="5122" name="Picture 2" descr="Accelerate action iwd 2025 female sign vector illustration">
            <a:extLst>
              <a:ext uri="{FF2B5EF4-FFF2-40B4-BE49-F238E27FC236}">
                <a16:creationId xmlns:a16="http://schemas.microsoft.com/office/drawing/2014/main" id="{220F7FF0-44C9-56DE-4777-680E07DC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" y="8741"/>
            <a:ext cx="1476585" cy="192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1446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0DBF98597A014CBB8F432FA461A98C" ma:contentTypeVersion="19" ma:contentTypeDescription="Ein neues Dokument erstellen." ma:contentTypeScope="" ma:versionID="b5409a0e9c5711ae9f21b69875d788cd">
  <xsd:schema xmlns:xsd="http://www.w3.org/2001/XMLSchema" xmlns:xs="http://www.w3.org/2001/XMLSchema" xmlns:p="http://schemas.microsoft.com/office/2006/metadata/properties" xmlns:ns2="2f43e872-728c-4f47-917a-15ba4b52f89e" xmlns:ns3="076e22cb-3369-423f-86ef-a1c10591ee26" targetNamespace="http://schemas.microsoft.com/office/2006/metadata/properties" ma:root="true" ma:fieldsID="0f80b710a18ee6bac57ddbcb276804da" ns2:_="" ns3:_="">
    <xsd:import namespace="2f43e872-728c-4f47-917a-15ba4b52f89e"/>
    <xsd:import namespace="076e22cb-3369-423f-86ef-a1c10591ee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Comentario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3e872-728c-4f47-917a-15ba4b52f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omentario" ma:index="25" nillable="true" ma:displayName="Comentario" ma:format="Dropdown" ma:internalName="Comentario">
      <xsd:simpleType>
        <xsd:restriction base="dms:Note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e22cb-3369-423f-86ef-a1c10591ee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79172b-9ab0-4399-ac2c-4457cd97f88f}" ma:internalName="TaxCatchAll" ma:showField="CatchAllData" ma:web="076e22cb-3369-423f-86ef-a1c10591ee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43e872-728c-4f47-917a-15ba4b52f89e">
      <Terms xmlns="http://schemas.microsoft.com/office/infopath/2007/PartnerControls"/>
    </lcf76f155ced4ddcb4097134ff3c332f>
    <TaxCatchAll xmlns="076e22cb-3369-423f-86ef-a1c10591ee26" xsi:nil="true"/>
    <Comentario xmlns="2f43e872-728c-4f47-917a-15ba4b52f89e" xsi:nil="true"/>
  </documentManagement>
</p:properties>
</file>

<file path=customXml/itemProps1.xml><?xml version="1.0" encoding="utf-8"?>
<ds:datastoreItem xmlns:ds="http://schemas.openxmlformats.org/officeDocument/2006/customXml" ds:itemID="{3F2B9DA9-5104-415E-98EE-263433158805}">
  <ds:schemaRefs>
    <ds:schemaRef ds:uri="076e22cb-3369-423f-86ef-a1c10591ee26"/>
    <ds:schemaRef ds:uri="2f43e872-728c-4f47-917a-15ba4b52f8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42381F2-2BBC-42E9-AA92-A46E4DC3B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59BBC-3368-4ED9-B097-1FFDCEAD44A0}">
  <ds:schemaRefs>
    <ds:schemaRef ds:uri="076e22cb-3369-423f-86ef-a1c10591ee26"/>
    <ds:schemaRef ds:uri="2f43e872-728c-4f47-917a-15ba4b52f89e"/>
    <ds:schemaRef ds:uri="5cf0e49b-00e6-482a-b170-3e237ed400d6"/>
    <ds:schemaRef ds:uri="76baa00e-3275-49ac-9efd-d5a351114baf"/>
    <ds:schemaRef ds:uri="ffdcb82b-e503-4b3e-926b-12eb5bb7b6a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2016</Words>
  <Application>Microsoft Office PowerPoint</Application>
  <PresentationFormat>Widescreen</PresentationFormat>
  <Paragraphs>259</Paragraphs>
  <Slides>29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Arial</vt:lpstr>
      <vt:lpstr>Arial Rounded MT Bold</vt:lpstr>
      <vt:lpstr>Calibri</vt:lpstr>
      <vt:lpstr>Calibri Light</vt:lpstr>
      <vt:lpstr>Symbol</vt:lpstr>
      <vt:lpstr>Times New Roman</vt:lpstr>
      <vt:lpstr>Wingdings</vt:lpstr>
      <vt:lpstr>WordVisiCarriageReturn_MSFontService</vt:lpstr>
      <vt:lpstr>Office</vt:lpstr>
      <vt:lpstr>Master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Verificação de Gênero   </vt:lpstr>
      <vt:lpstr>Verificação de Gênero  </vt:lpstr>
      <vt:lpstr>Verificação de Gênero </vt:lpstr>
      <vt:lpstr>Verificação de Gênero  </vt:lpstr>
      <vt:lpstr>Verificação de Gênero  </vt:lpstr>
      <vt:lpstr>Verificação de Gênero  </vt:lpstr>
      <vt:lpstr>Verificação de Gênero  </vt:lpstr>
      <vt:lpstr>Verificação de Gênero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Scan</dc:title>
  <dc:creator>Anne Fisser</dc:creator>
  <cp:lastModifiedBy>Dufloo, Pierre GIZ MZ</cp:lastModifiedBy>
  <cp:revision>72</cp:revision>
  <cp:lastPrinted>2022-02-14T08:02:54Z</cp:lastPrinted>
  <dcterms:created xsi:type="dcterms:W3CDTF">2022-01-10T15:35:58Z</dcterms:created>
  <dcterms:modified xsi:type="dcterms:W3CDTF">2025-03-12T06:52:20Z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0x010100440DBF98597A014CBB8F432FA461A98C</vt:lpwstr>
  </property>
  <property fmtid="{D5CDD505-2E9C-101B-9397-08002B2CF9AE}" pid="3" name="MediaServiceImageTags">
    <vt:lpwstr/>
  </property>
</Properties>
</file>