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sldIdLst>
    <p:sldId id="618" r:id="rId5"/>
    <p:sldId id="625" r:id="rId6"/>
    <p:sldId id="620" r:id="rId7"/>
    <p:sldId id="623" r:id="rId8"/>
    <p:sldId id="631" r:id="rId9"/>
    <p:sldId id="629" r:id="rId10"/>
    <p:sldId id="621" r:id="rId11"/>
    <p:sldId id="632" r:id="rId12"/>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32120"/>
    <a:srgbClr val="F6B859"/>
    <a:srgbClr val="F8E946"/>
    <a:srgbClr val="E6E6E6"/>
    <a:srgbClr val="C80F0F"/>
    <a:srgbClr val="C00000"/>
    <a:srgbClr val="CC00CC"/>
    <a:srgbClr val="E7E6E6"/>
    <a:srgbClr val="D6B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de-DE" smtClean="0"/>
              <a:pPr/>
              <a:t>14.09.2020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de-DE" smtClean="0"/>
              <a:pPr/>
              <a:t>‹Nr.›</a:t>
            </a:fld>
            <a:endParaRPr lang="de-DE"/>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de-DE" smtClean="0"/>
              <a:pPr/>
              <a:t>3</a:t>
            </a:fld>
            <a:endParaRPr lang="de-DE"/>
          </a:p>
        </p:txBody>
      </p:sp>
    </p:spTree>
    <p:extLst>
      <p:ext uri="{BB962C8B-B14F-4D97-AF65-F5344CB8AC3E}">
        <p14:creationId xmlns:p14="http://schemas.microsoft.com/office/powerpoint/2010/main" val="1495841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de-DE" smtClean="0"/>
              <a:pPr/>
              <a:t>4</a:t>
            </a:fld>
            <a:endParaRPr lang="de-DE"/>
          </a:p>
        </p:txBody>
      </p:sp>
    </p:spTree>
    <p:extLst>
      <p:ext uri="{BB962C8B-B14F-4D97-AF65-F5344CB8AC3E}">
        <p14:creationId xmlns:p14="http://schemas.microsoft.com/office/powerpoint/2010/main" val="3694611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de-DE" smtClean="0"/>
              <a:pPr/>
              <a:t>5</a:t>
            </a:fld>
            <a:endParaRPr lang="de-DE"/>
          </a:p>
        </p:txBody>
      </p:sp>
    </p:spTree>
    <p:extLst>
      <p:ext uri="{BB962C8B-B14F-4D97-AF65-F5344CB8AC3E}">
        <p14:creationId xmlns:p14="http://schemas.microsoft.com/office/powerpoint/2010/main" val="370394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de-DE" smtClean="0"/>
              <a:pPr/>
              <a:t>6</a:t>
            </a:fld>
            <a:endParaRPr lang="de-DE"/>
          </a:p>
        </p:txBody>
      </p:sp>
    </p:spTree>
    <p:extLst>
      <p:ext uri="{BB962C8B-B14F-4D97-AF65-F5344CB8AC3E}">
        <p14:creationId xmlns:p14="http://schemas.microsoft.com/office/powerpoint/2010/main" val="21869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de-DE" smtClean="0"/>
              <a:pPr/>
              <a:t>7</a:t>
            </a:fld>
            <a:endParaRPr lang="de-DE"/>
          </a:p>
        </p:txBody>
      </p:sp>
    </p:spTree>
    <p:extLst>
      <p:ext uri="{BB962C8B-B14F-4D97-AF65-F5344CB8AC3E}">
        <p14:creationId xmlns:p14="http://schemas.microsoft.com/office/powerpoint/2010/main" val="51787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de-DE" smtClean="0"/>
              <a:pPr/>
              <a:t>8</a:t>
            </a:fld>
            <a:endParaRPr lang="de-DE"/>
          </a:p>
        </p:txBody>
      </p:sp>
    </p:spTree>
    <p:extLst>
      <p:ext uri="{BB962C8B-B14F-4D97-AF65-F5344CB8AC3E}">
        <p14:creationId xmlns:p14="http://schemas.microsoft.com/office/powerpoint/2010/main" val="816084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farbig">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id="{82995FEF-F44E-4720-98FA-B2AE557B1183}"/>
              </a:ext>
            </a:extLst>
          </p:cNvPr>
          <p:cNvPicPr>
            <a:picLocks/>
          </p:cNvPicPr>
          <p:nvPr userDrawn="1"/>
        </p:nvPicPr>
        <p:blipFill rotWithShape="1">
          <a:blip r:embed="rId2"/>
          <a:srcRect t="233" b="26747"/>
          <a:stretch/>
        </p:blipFill>
        <p:spPr bwMode="gray">
          <a:xfrm>
            <a:off x="123135" y="123825"/>
            <a:ext cx="8893865" cy="3541395"/>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de-DE"/>
              <a:t>Titelfolie / </a:t>
            </a:r>
            <a:r>
              <a:rPr lang="de-DE" noProof="0"/>
              <a:t>Headline</a:t>
            </a:r>
            <a:br>
              <a:rPr lang="de-DE" noProof="0"/>
            </a:br>
            <a:r>
              <a:rPr lang="de-DE" noProof="0"/>
              <a:t>mit farbigem GIZ Key Visual</a:t>
            </a:r>
            <a:endParaRPr lang="de-DE"/>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a:t>Dies ist die </a:t>
            </a:r>
            <a:r>
              <a:rPr lang="de-DE" err="1"/>
              <a:t>Subline</a:t>
            </a:r>
            <a:endParaRPr lang="de-DE"/>
          </a:p>
          <a:p>
            <a:pPr lvl="0"/>
            <a:r>
              <a:rPr lang="de-DE"/>
              <a:t>Projektname | Datum  </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startfolie Alternative">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pPr lvl="0"/>
            <a:r>
              <a:rPr lang="de-DE"/>
              <a:t>Dies ist die </a:t>
            </a:r>
            <a:r>
              <a:rPr lang="de-DE" err="1"/>
              <a:t>Subline</a:t>
            </a:r>
            <a:endParaRPr lang="de-DE"/>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de-DE"/>
              <a:t>Kapitel- Startfolie</a:t>
            </a:r>
            <a:br>
              <a:rPr lang="de-DE"/>
            </a:br>
            <a:r>
              <a:rPr lang="de-DE"/>
              <a:t>Diese kann auch zweizeilig sein</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Datumsplatzhalter 1">
            <a:extLst>
              <a:ext uri="{FF2B5EF4-FFF2-40B4-BE49-F238E27FC236}">
                <a16:creationId xmlns:a16="http://schemas.microsoft.com/office/drawing/2014/main" id="{83DA937B-815A-4937-A580-EB446EC1E29C}"/>
              </a:ext>
            </a:extLst>
          </p:cNvPr>
          <p:cNvSpPr>
            <a:spLocks noGrp="1"/>
          </p:cNvSpPr>
          <p:nvPr>
            <p:ph type="dt" sz="half" idx="11"/>
          </p:nvPr>
        </p:nvSpPr>
        <p:spPr bwMode="gray"/>
        <p:txBody>
          <a:bodyPr/>
          <a:lstStyle/>
          <a:p>
            <a:r>
              <a:rPr lang="de-DE"/>
              <a:t>22.01.2019</a:t>
            </a:r>
          </a:p>
        </p:txBody>
      </p:sp>
      <p:sp>
        <p:nvSpPr>
          <p:cNvPr id="3" name="Fußzeilenplatzhalter 2">
            <a:extLst>
              <a:ext uri="{FF2B5EF4-FFF2-40B4-BE49-F238E27FC236}">
                <a16:creationId xmlns:a16="http://schemas.microsoft.com/office/drawing/2014/main" id="{3879C62A-D416-4679-A185-87D192D151AE}"/>
              </a:ext>
            </a:extLst>
          </p:cNvPr>
          <p:cNvSpPr>
            <a:spLocks noGrp="1"/>
          </p:cNvSpPr>
          <p:nvPr>
            <p:ph type="ftr" sz="quarter" idx="12"/>
          </p:nvPr>
        </p:nvSpPr>
        <p:spPr bwMode="gray"/>
        <p:txBody>
          <a:bodyPr/>
          <a:lstStyle/>
          <a:p>
            <a:r>
              <a:rPr lang="de-DE"/>
              <a:t>Titel der Präsentation</a:t>
            </a:r>
            <a:endParaRPr lang="en-US"/>
          </a:p>
        </p:txBody>
      </p:sp>
      <p:sp>
        <p:nvSpPr>
          <p:cNvPr id="4" name="Foliennummernplatzhalter 3">
            <a:extLst>
              <a:ext uri="{FF2B5EF4-FFF2-40B4-BE49-F238E27FC236}">
                <a16:creationId xmlns:a16="http://schemas.microsoft.com/office/drawing/2014/main" id="{344C1EF2-B6DF-42B8-821B-BF76B5E14A26}"/>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ischenfolie s/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de-DE" noProof="0"/>
              <a:t>Zwischenfolie</a:t>
            </a:r>
            <a:endParaRPr lang="de-DE"/>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r>
              <a:rPr lang="de-DE"/>
              <a:t>22.01.2019</a:t>
            </a:r>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r>
              <a:rPr lang="de-DE"/>
              <a:t>Titel der Präsentation</a:t>
            </a:r>
            <a:endParaRPr lang="en-US"/>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a:p>
        </p:txBody>
      </p:sp>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ischenfolie weiß">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de-DE" noProof="0"/>
              <a:t>Zwischenfolie</a:t>
            </a:r>
            <a:endParaRPr lang="de-DE"/>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r>
              <a:rPr lang="de-DE"/>
              <a:t>22.01.2019</a:t>
            </a:r>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r>
              <a:rPr lang="de-DE"/>
              <a:t>Titel der Präsentation</a:t>
            </a:r>
            <a:endParaRPr lang="en-US"/>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a:p>
        </p:txBody>
      </p:sp>
    </p:spTree>
    <p:extLst>
      <p:ext uri="{BB962C8B-B14F-4D97-AF65-F5344CB8AC3E}">
        <p14:creationId xmlns:p14="http://schemas.microsoft.com/office/powerpoint/2010/main" val="773835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ischenfolie weiß Alternativ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de-DE" noProof="0"/>
              <a:t>Zwischenfolie</a:t>
            </a:r>
            <a:endParaRPr lang="de-DE"/>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r>
              <a:rPr lang="de-DE"/>
              <a:t>22.01.2019</a:t>
            </a:r>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r>
              <a:rPr lang="de-DE"/>
              <a:t>Titel der Präsentation</a:t>
            </a:r>
            <a:endParaRPr lang="en-US"/>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23134" y="3393907"/>
            <a:ext cx="4538033" cy="1206411"/>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6701037" y="123825"/>
            <a:ext cx="2315963" cy="615686"/>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578784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ischenfolie F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de-DE"/>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1. Auf dieses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Symbol klicken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um neues Fotos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einzufügen</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4247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2. Folie wieder zurücksetzen</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427969" y="128165"/>
            <a:ext cx="169708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3. ggfs. mit „Zuschneiden“ den Ausschnitt verändern</a:t>
            </a:r>
            <a:br>
              <a:rPr kumimoji="0" lang="de-DE" sz="1200" b="0" i="0" u="none" strike="noStrike" kern="1200" cap="none" spc="0" normalizeH="0" baseline="0" noProof="0">
                <a:ln>
                  <a:noFill/>
                </a:ln>
                <a:solidFill>
                  <a:prstClr val="black"/>
                </a:solidFill>
                <a:effectLst/>
                <a:uLnTx/>
                <a:uFillTx/>
                <a:latin typeface="+mn-lt"/>
                <a:ea typeface="+mn-ea"/>
                <a:cs typeface="+mn-cs"/>
              </a:rPr>
            </a:br>
            <a:endParaRPr kumimoji="0" lang="de-DE" sz="1200" b="0" i="0" u="none" strike="noStrike" kern="1200" cap="none" spc="0" normalizeH="0" baseline="0" noProof="0">
              <a:ln>
                <a:noFill/>
              </a:ln>
              <a:solidFill>
                <a:prstClr val="black"/>
              </a:solidFill>
              <a:effectLst/>
              <a:uLnTx/>
              <a:uFillTx/>
              <a:latin typeface="+mn-lt"/>
              <a:ea typeface="+mn-ea"/>
              <a:cs typeface="+mn-cs"/>
            </a:endParaRP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9" name="how">
            <a:extLst>
              <a:ext uri="{FF2B5EF4-FFF2-40B4-BE49-F238E27FC236}">
                <a16:creationId xmlns:a16="http://schemas.microsoft.com/office/drawing/2014/main" id="{B4432FF7-B852-4F03-B6BA-EEC7AD563D82}"/>
              </a:ext>
            </a:extLst>
          </p:cNvPr>
          <p:cNvSpPr txBox="1"/>
          <p:nvPr userDrawn="1"/>
        </p:nvSpPr>
        <p:spPr bwMode="gray">
          <a:xfrm>
            <a:off x="-2902281" y="177800"/>
            <a:ext cx="2841162" cy="1061829"/>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Auf Bild oberhalb der Transparenz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Bild mit Taste ENTF löschen.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 Auf kleines Symbol in der Mitte der Seite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Foto auswählen.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Unter „Start/Folie zurücksetzen“.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Bei Bedarf unter „Format/ Schneidewerkzeug“ </a:t>
            </a:r>
            <a:br>
              <a:rPr lang="de-DE" sz="900" b="0">
                <a:solidFill>
                  <a:schemeClr val="bg1">
                    <a:lumMod val="50000"/>
                  </a:schemeClr>
                </a:solidFill>
              </a:rPr>
            </a:br>
            <a:r>
              <a:rPr lang="de-DE" sz="900" b="0">
                <a:solidFill>
                  <a:schemeClr val="bg1">
                    <a:lumMod val="50000"/>
                  </a:schemeClr>
                </a:solidFill>
              </a:rPr>
              <a:t>Ausschnitt bearbeiten.</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a:alphaModFix amt="80000"/>
            </a:blip>
            <a:srcRect/>
            <a:stretch>
              <a:fillRect l="-10" r="-10"/>
            </a:stretch>
          </a:blipFill>
        </p:spPr>
        <p:txBody>
          <a:bodyPr wrap="square" lIns="900000" bIns="684000" anchor="b">
            <a:noAutofit/>
          </a:bodyPr>
          <a:lstStyle>
            <a:lvl1pPr>
              <a:defRPr sz="1800" b="0">
                <a:solidFill>
                  <a:schemeClr val="tx1"/>
                </a:solidFill>
              </a:defRPr>
            </a:lvl1pPr>
          </a:lstStyle>
          <a:p>
            <a:r>
              <a:rPr lang="de-DE"/>
              <a:t>Zwischenfolie mit Hintergrundfoto </a:t>
            </a:r>
            <a:br>
              <a:rPr lang="de-DE"/>
            </a:br>
            <a:r>
              <a:rPr lang="de-DE"/>
              <a:t>(austauschbar) </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7497022" y="1475105"/>
            <a:ext cx="1246909" cy="860367"/>
          </a:xfrm>
          <a:prstGeom prst="rect">
            <a:avLst/>
          </a:prstGeom>
        </p:spPr>
      </p:pic>
      <p:sp>
        <p:nvSpPr>
          <p:cNvPr id="2" name="Datumsplatzhalter 1">
            <a:extLst>
              <a:ext uri="{FF2B5EF4-FFF2-40B4-BE49-F238E27FC236}">
                <a16:creationId xmlns:a16="http://schemas.microsoft.com/office/drawing/2014/main" id="{FDD79862-8BF3-4D14-AF58-2F22BF60427E}"/>
              </a:ext>
            </a:extLst>
          </p:cNvPr>
          <p:cNvSpPr>
            <a:spLocks noGrp="1"/>
          </p:cNvSpPr>
          <p:nvPr>
            <p:ph type="dt" sz="half" idx="12"/>
          </p:nvPr>
        </p:nvSpPr>
        <p:spPr bwMode="gray"/>
        <p:txBody>
          <a:bodyPr/>
          <a:lstStyle/>
          <a:p>
            <a:r>
              <a:rPr lang="de-DE"/>
              <a:t>22.01.2019</a:t>
            </a:r>
          </a:p>
        </p:txBody>
      </p:sp>
      <p:sp>
        <p:nvSpPr>
          <p:cNvPr id="4" name="Fußzeilenplatzhalter 3">
            <a:extLst>
              <a:ext uri="{FF2B5EF4-FFF2-40B4-BE49-F238E27FC236}">
                <a16:creationId xmlns:a16="http://schemas.microsoft.com/office/drawing/2014/main" id="{2CB5F56C-6422-4495-9DA4-2AF22406E267}"/>
              </a:ext>
            </a:extLst>
          </p:cNvPr>
          <p:cNvSpPr>
            <a:spLocks noGrp="1"/>
          </p:cNvSpPr>
          <p:nvPr>
            <p:ph type="ftr" sz="quarter" idx="13"/>
          </p:nvPr>
        </p:nvSpPr>
        <p:spPr bwMode="gray"/>
        <p:txBody>
          <a:bodyPr/>
          <a:lstStyle/>
          <a:p>
            <a:r>
              <a:rPr lang="de-DE"/>
              <a:t>Titel der Präsentation</a:t>
            </a:r>
            <a:endParaRPr lang="en-US"/>
          </a:p>
        </p:txBody>
      </p:sp>
      <p:sp>
        <p:nvSpPr>
          <p:cNvPr id="5" name="Foliennummernplatzhalter 4">
            <a:extLst>
              <a:ext uri="{FF2B5EF4-FFF2-40B4-BE49-F238E27FC236}">
                <a16:creationId xmlns:a16="http://schemas.microsoft.com/office/drawing/2014/main" id="{2D7E061E-EDDF-4769-84B3-644BEC3FD70D}"/>
              </a:ext>
            </a:extLst>
          </p:cNvPr>
          <p:cNvSpPr>
            <a:spLocks noGrp="1"/>
          </p:cNvSpPr>
          <p:nvPr>
            <p:ph type="sldNum" sz="quarter" idx="14"/>
          </p:nvPr>
        </p:nvSpPr>
        <p:spPr bwMode="gray"/>
        <p:txBody>
          <a:bodyPr/>
          <a:lstStyle/>
          <a:p>
            <a:r>
              <a:rPr lang="de-DE"/>
              <a:t>Seite </a:t>
            </a:r>
            <a:fld id="{3A8B5DB7-81A8-4ED4-916B-6B23CD603687}" type="slidenum">
              <a:rPr smtClean="0"/>
              <a:pPr/>
              <a:t>‹Nr.›</a:t>
            </a:fld>
            <a:endParaRPr/>
          </a:p>
        </p:txBody>
      </p:sp>
      <p:pic>
        <p:nvPicPr>
          <p:cNvPr id="28" name="Grafik 27" descr="Ein Bild, das Screenshot enthält.&#10;&#10;Automatisch generierte Beschreibung">
            <a:extLst>
              <a:ext uri="{FF2B5EF4-FFF2-40B4-BE49-F238E27FC236}">
                <a16:creationId xmlns:a16="http://schemas.microsoft.com/office/drawing/2014/main" id="{F1DBC752-EBBC-4263-9446-7AAD2ADD5BCC}"/>
              </a:ext>
            </a:extLst>
          </p:cNvPr>
          <p:cNvPicPr>
            <a:picLocks noChangeAspect="1"/>
          </p:cNvPicPr>
          <p:nvPr userDrawn="1"/>
        </p:nvPicPr>
        <p:blipFill rotWithShape="1">
          <a:blip r:embed="rId4"/>
          <a:srcRect r="60723"/>
          <a:stretch/>
        </p:blipFill>
        <p:spPr>
          <a:xfrm>
            <a:off x="7500969" y="852600"/>
            <a:ext cx="465722" cy="563519"/>
          </a:xfrm>
          <a:prstGeom prst="rect">
            <a:avLst/>
          </a:prstGeom>
        </p:spPr>
      </p:pic>
      <p:pic>
        <p:nvPicPr>
          <p:cNvPr id="29" name="Grafik 28" descr="Ein Bild, das Screenshot enthält.&#10;&#10;Automatisch generierte Beschreibung">
            <a:extLst>
              <a:ext uri="{FF2B5EF4-FFF2-40B4-BE49-F238E27FC236}">
                <a16:creationId xmlns:a16="http://schemas.microsoft.com/office/drawing/2014/main" id="{BF7AF15A-C526-4954-8322-2AC54E413E9B}"/>
              </a:ext>
            </a:extLst>
          </p:cNvPr>
          <p:cNvPicPr>
            <a:picLocks noChangeAspect="1"/>
          </p:cNvPicPr>
          <p:nvPr userDrawn="1"/>
        </p:nvPicPr>
        <p:blipFill>
          <a:blip r:embed="rId5"/>
          <a:stretch>
            <a:fillRect/>
          </a:stretch>
        </p:blipFill>
        <p:spPr>
          <a:xfrm>
            <a:off x="5589808" y="852600"/>
            <a:ext cx="1584898" cy="563519"/>
          </a:xfrm>
          <a:prstGeom prst="rect">
            <a:avLst/>
          </a:prstGeom>
        </p:spPr>
      </p:pic>
      <p:sp>
        <p:nvSpPr>
          <p:cNvPr id="30" name="Rechteck 29">
            <a:extLst>
              <a:ext uri="{FF2B5EF4-FFF2-40B4-BE49-F238E27FC236}">
                <a16:creationId xmlns:a16="http://schemas.microsoft.com/office/drawing/2014/main" id="{529302A3-2D45-4FC1-BF49-971AA95174F2}"/>
              </a:ext>
            </a:extLst>
          </p:cNvPr>
          <p:cNvSpPr/>
          <p:nvPr userDrawn="1"/>
        </p:nvSpPr>
        <p:spPr bwMode="gray">
          <a:xfrm>
            <a:off x="6550855" y="1131977"/>
            <a:ext cx="633229" cy="14349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a:extLst>
              <a:ext uri="{FF2B5EF4-FFF2-40B4-BE49-F238E27FC236}">
                <a16:creationId xmlns:a16="http://schemas.microsoft.com/office/drawing/2014/main" id="{59E4E17F-B8C7-48BE-82D7-2110F53F1AF1}"/>
              </a:ext>
            </a:extLst>
          </p:cNvPr>
          <p:cNvSpPr/>
          <p:nvPr userDrawn="1"/>
        </p:nvSpPr>
        <p:spPr bwMode="gray">
          <a:xfrm>
            <a:off x="7525347" y="1030092"/>
            <a:ext cx="431966"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folie Standar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7172684" cy="3495469"/>
          </a:xfr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r>
              <a:rPr lang="de-DE"/>
              <a:t>Titel der Präsentation</a:t>
            </a:r>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r>
              <a:rPr lang="de-DE"/>
              <a:t>22.01.2019</a:t>
            </a:r>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Tree>
    <p:extLst>
      <p:ext uri="{BB962C8B-B14F-4D97-AF65-F5344CB8AC3E}">
        <p14:creationId xmlns:p14="http://schemas.microsoft.com/office/powerpoint/2010/main" val="2473975719"/>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folie Standard mit Sublin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p:nvPr>
        </p:nvSpPr>
        <p:spPr bwMode="gray">
          <a:xfrm>
            <a:off x="449816" y="264027"/>
            <a:ext cx="8567183" cy="270565"/>
          </a:xfrm>
        </p:spPr>
        <p:txBody>
          <a:bodyPr/>
          <a:lstStyle>
            <a:lvl1pPr>
              <a:defRPr/>
            </a:lvl1pPr>
          </a:lstStyle>
          <a:p>
            <a:r>
              <a:rPr lang="de-DE"/>
              <a:t>Mastertitelformat bearbeiten</a:t>
            </a:r>
            <a:endParaRPr lang="en-GB"/>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p:nvPr>
        </p:nvSpPr>
        <p:spPr bwMode="gray">
          <a:xfrm>
            <a:off x="449263" y="581026"/>
            <a:ext cx="8567737" cy="376238"/>
          </a:xfrm>
        </p:spPr>
        <p:txBody>
          <a:bodyPr vert="horz" lIns="0" tIns="0" rIns="72000" bIns="0" rtlCol="0" anchor="t">
            <a:noAutofit/>
          </a:bodyPr>
          <a:lstStyle>
            <a:lvl1pPr>
              <a:defRPr lang="de-DE" sz="1400"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de-DE"/>
              <a:t>Mastertextformat bearbeiten</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7" y="1020969"/>
            <a:ext cx="7172683" cy="3495469"/>
          </a:xfrm>
        </p:spPr>
        <p:txBody>
          <a:bodyPr/>
          <a:lstStyle/>
          <a:p>
            <a:pPr lvl="0"/>
            <a:r>
              <a:rPr lang="de-DE"/>
              <a:t>Mastertextformat bearbeiten</a:t>
            </a:r>
          </a:p>
          <a:p>
            <a:pPr lvl="1"/>
            <a:r>
              <a:rPr lang="de-DE"/>
              <a:t>Zweite Ebene</a:t>
            </a:r>
          </a:p>
          <a:p>
            <a:pPr lvl="2"/>
            <a:r>
              <a:rPr lang="de-DE"/>
              <a:t>Dritte Ebene</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r>
              <a:rPr lang="de-DE"/>
              <a:t>Titel der Präsentation</a:t>
            </a:r>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r>
              <a:rPr lang="de-DE"/>
              <a:t>22.01.2019</a:t>
            </a:r>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folie Standard Alternativ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7172684" cy="2839832"/>
          </a:xfr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r>
              <a:rPr lang="de-DE"/>
              <a:t>Titel der Präsentation</a:t>
            </a:r>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r>
              <a:rPr lang="de-DE"/>
              <a:t>22.01.2019</a:t>
            </a:r>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grpSp>
        <p:nvGrpSpPr>
          <p:cNvPr id="20" name="Key Visual">
            <a:extLst>
              <a:ext uri="{FF2B5EF4-FFF2-40B4-BE49-F238E27FC236}">
                <a16:creationId xmlns:a16="http://schemas.microsoft.com/office/drawing/2014/main" id="{BCBD8A78-7D69-4DFD-B354-CF36A84705CB}"/>
              </a:ext>
            </a:extLst>
          </p:cNvPr>
          <p:cNvGrpSpPr/>
          <p:nvPr userDrawn="1"/>
        </p:nvGrpSpPr>
        <p:grpSpPr bwMode="gray">
          <a:xfrm flipV="1">
            <a:off x="123135" y="3983338"/>
            <a:ext cx="2320828" cy="616979"/>
            <a:chOff x="4846637" y="119557"/>
            <a:chExt cx="3783013" cy="1005693"/>
          </a:xfrm>
        </p:grpSpPr>
        <p:sp>
          <p:nvSpPr>
            <p:cNvPr id="21" name="Freihandform: Form 20">
              <a:extLst>
                <a:ext uri="{FF2B5EF4-FFF2-40B4-BE49-F238E27FC236}">
                  <a16:creationId xmlns:a16="http://schemas.microsoft.com/office/drawing/2014/main" id="{E45BEDC0-179F-43C1-A606-AFD62A6A063E}"/>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Form 21">
              <a:extLst>
                <a:ext uri="{FF2B5EF4-FFF2-40B4-BE49-F238E27FC236}">
                  <a16:creationId xmlns:a16="http://schemas.microsoft.com/office/drawing/2014/main" id="{F6CCD5CC-5505-4485-9297-BB0A34EBB2F6}"/>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ihandform: Form 22">
              <a:extLst>
                <a:ext uri="{FF2B5EF4-FFF2-40B4-BE49-F238E27FC236}">
                  <a16:creationId xmlns:a16="http://schemas.microsoft.com/office/drawing/2014/main" id="{18541086-C56A-406D-91E6-D3E933CF7BA3}"/>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ihandform: Form 23">
              <a:extLst>
                <a:ext uri="{FF2B5EF4-FFF2-40B4-BE49-F238E27FC236}">
                  <a16:creationId xmlns:a16="http://schemas.microsoft.com/office/drawing/2014/main" id="{1B8A9566-A588-4E4A-8143-1CBDC9C30D67}"/>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ihandform: Form 24">
              <a:extLst>
                <a:ext uri="{FF2B5EF4-FFF2-40B4-BE49-F238E27FC236}">
                  <a16:creationId xmlns:a16="http://schemas.microsoft.com/office/drawing/2014/main" id="{6FDDC1A6-3462-4813-8D80-9E642D6179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folie zweispalti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4122182" cy="3495469"/>
          </a:xfr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0833" cy="540544"/>
          </a:xfrm>
        </p:spPr>
        <p:txBody>
          <a:body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r>
              <a:rPr lang="de-DE"/>
              <a:t>Titel der Präsentation</a:t>
            </a:r>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r>
              <a:rPr lang="de-DE"/>
              <a:t>22.01.2019</a:t>
            </a:r>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p:nvPr>
        </p:nvSpPr>
        <p:spPr bwMode="gray">
          <a:xfrm>
            <a:off x="4888468" y="1020969"/>
            <a:ext cx="4122182" cy="3495469"/>
          </a:xfrm>
        </p:spPr>
        <p:txBody>
          <a:body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folie einspaltig ">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122182" cy="3495469"/>
          </a:xfr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r>
              <a:rPr lang="de-DE"/>
              <a:t>Titel der Präsentation</a:t>
            </a:r>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r>
              <a:rPr lang="de-DE"/>
              <a:t>22.01.2019</a:t>
            </a:r>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w">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2"/>
          <a:srcRect t="233" b="26747"/>
          <a:stretch/>
        </p:blipFill>
        <p:spPr bwMode="gray">
          <a:xfrm>
            <a:off x="123135" y="123825"/>
            <a:ext cx="8893865" cy="3541396"/>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a:t>Dies ist die </a:t>
            </a:r>
            <a:r>
              <a:rPr lang="de-DE" err="1"/>
              <a:t>Subline</a:t>
            </a:r>
            <a:endParaRPr lang="de-DE"/>
          </a:p>
          <a:p>
            <a:pPr lvl="0"/>
            <a:r>
              <a:rPr lang="de-DE"/>
              <a:t>Projektname | Datum</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de-DE"/>
              <a:t>Titelfolie / Headline</a:t>
            </a:r>
            <a:br>
              <a:rPr lang="de-DE"/>
            </a:br>
            <a:r>
              <a:rPr lang="de-DE"/>
              <a:t>mit s/w GIZ Key Visual</a:t>
            </a:r>
          </a:p>
        </p:txBody>
      </p:sp>
    </p:spTree>
    <p:extLst>
      <p:ext uri="{BB962C8B-B14F-4D97-AF65-F5344CB8AC3E}">
        <p14:creationId xmlns:p14="http://schemas.microsoft.com/office/powerpoint/2010/main" val="429146694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folie 1 F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5528944" y="125629"/>
            <a:ext cx="3490261" cy="4474945"/>
          </a:xfrm>
          <a:solidFill>
            <a:schemeClr val="bg2"/>
          </a:solidFill>
        </p:spPr>
        <p:txBody>
          <a:bodyPr tIns="1440000"/>
          <a:lstStyle>
            <a:lvl1pPr algn="ctr">
              <a:defRPr sz="1000">
                <a:solidFill>
                  <a:schemeClr val="tx2"/>
                </a:solidFill>
              </a:defRPr>
            </a:lvl1pPr>
          </a:lstStyle>
          <a:p>
            <a:r>
              <a:rPr lang="de-DE"/>
              <a:t>Bild durch Klicken auf Symbol hinzufügen</a:t>
            </a:r>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839634" cy="3579606"/>
          </a:xfrm>
        </p:spPr>
        <p:txBody>
          <a:bodyPr/>
          <a:lstStyle/>
          <a:p>
            <a:pPr lvl="0"/>
            <a:r>
              <a:rPr lang="de-DE"/>
              <a:t>Mastertextformat bearbeiten</a:t>
            </a:r>
          </a:p>
          <a:p>
            <a:pPr lvl="1"/>
            <a:r>
              <a:rPr lang="de-DE"/>
              <a:t>Zweite Ebene</a:t>
            </a:r>
          </a:p>
          <a:p>
            <a:pPr lvl="2"/>
            <a:r>
              <a:rPr lang="de-DE"/>
              <a:t>Dritte Ebene</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r>
              <a:rPr lang="de-DE"/>
              <a:t>Titel der Präsentation</a:t>
            </a:r>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r>
              <a:rPr lang="de-DE"/>
              <a:t>22.01.2019</a:t>
            </a:r>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
        <p:nvSpPr>
          <p:cNvPr id="11" name="Titel 1">
            <a:extLst>
              <a:ext uri="{FF2B5EF4-FFF2-40B4-BE49-F238E27FC236}">
                <a16:creationId xmlns:a16="http://schemas.microsoft.com/office/drawing/2014/main" id="{7EA27159-D449-4E61-9234-12331EF25886}"/>
              </a:ext>
            </a:extLst>
          </p:cNvPr>
          <p:cNvSpPr>
            <a:spLocks noGrp="1"/>
          </p:cNvSpPr>
          <p:nvPr>
            <p:ph type="title"/>
          </p:nvPr>
        </p:nvSpPr>
        <p:spPr bwMode="gray">
          <a:xfrm>
            <a:off x="449817" y="240212"/>
            <a:ext cx="4839634" cy="540544"/>
          </a:xfrm>
        </p:spPr>
        <p:txBody>
          <a:bodyPr/>
          <a:lstStyle/>
          <a:p>
            <a:r>
              <a:rPr lang="de-DE"/>
              <a:t>Mastertitelformat bearbeiten</a:t>
            </a:r>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folie 1 Foto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5528944" y="125629"/>
            <a:ext cx="3490261" cy="44749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839634" cy="2849992"/>
          </a:xfrm>
        </p:spPr>
        <p:txBody>
          <a:bodyPr/>
          <a:lstStyle/>
          <a:p>
            <a:pPr lvl="0"/>
            <a:r>
              <a:rPr lang="de-DE"/>
              <a:t>Mastertextformat bearbeiten</a:t>
            </a:r>
          </a:p>
          <a:p>
            <a:pPr lvl="1"/>
            <a:r>
              <a:rPr lang="de-DE"/>
              <a:t>Zweite Ebene</a:t>
            </a:r>
          </a:p>
          <a:p>
            <a:pPr lvl="2"/>
            <a:r>
              <a:rPr lang="de-DE"/>
              <a:t>Dritte Ebene</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r>
              <a:rPr lang="de-DE"/>
              <a:t>Titel der Präsentation</a:t>
            </a:r>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r>
              <a:rPr lang="de-DE"/>
              <a:t>22.01.2019</a:t>
            </a:r>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2" name="Titel 1">
            <a:extLst>
              <a:ext uri="{FF2B5EF4-FFF2-40B4-BE49-F238E27FC236}">
                <a16:creationId xmlns:a16="http://schemas.microsoft.com/office/drawing/2014/main" id="{7204390B-3D37-494E-81FF-E1335F27C2A8}"/>
              </a:ext>
            </a:extLst>
          </p:cNvPr>
          <p:cNvSpPr>
            <a:spLocks noGrp="1"/>
          </p:cNvSpPr>
          <p:nvPr>
            <p:ph type="title"/>
          </p:nvPr>
        </p:nvSpPr>
        <p:spPr bwMode="gray">
          <a:xfrm>
            <a:off x="449817" y="240212"/>
            <a:ext cx="4839634" cy="540544"/>
          </a:xfrm>
        </p:spPr>
        <p:txBody>
          <a:bodyPr/>
          <a:lstStyle/>
          <a:p>
            <a:r>
              <a:rPr lang="de-DE"/>
              <a:t>Mastertitelformat bearbeiten</a:t>
            </a:r>
            <a:endParaRPr lang="en-GB"/>
          </a:p>
        </p:txBody>
      </p:sp>
    </p:spTree>
    <p:extLst>
      <p:ext uri="{BB962C8B-B14F-4D97-AF65-F5344CB8AC3E}">
        <p14:creationId xmlns:p14="http://schemas.microsoft.com/office/powerpoint/2010/main" val="128161331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folie 2 Fotos">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839634" cy="3579606"/>
          </a:xfrm>
        </p:spPr>
        <p:txBody>
          <a:bodyPr/>
          <a:lstStyle/>
          <a:p>
            <a:pPr lvl="0"/>
            <a:r>
              <a:rPr lang="de-DE"/>
              <a:t>Mastertextformat bearbeiten</a:t>
            </a:r>
          </a:p>
          <a:p>
            <a:pPr lvl="1"/>
            <a:r>
              <a:rPr lang="de-DE"/>
              <a:t>Zweite Ebene</a:t>
            </a:r>
          </a:p>
          <a:p>
            <a:pPr lvl="2"/>
            <a:r>
              <a:rPr lang="de-DE"/>
              <a:t>Dritte Ebene</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r>
              <a:rPr lang="de-DE"/>
              <a:t>Titel der Präsentation</a:t>
            </a:r>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r>
              <a:rPr lang="de-DE"/>
              <a:t>22.01.2019</a:t>
            </a:r>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a:p>
        </p:txBody>
      </p:sp>
      <p:sp>
        <p:nvSpPr>
          <p:cNvPr id="19" name="Titel 1">
            <a:extLst>
              <a:ext uri="{FF2B5EF4-FFF2-40B4-BE49-F238E27FC236}">
                <a16:creationId xmlns:a16="http://schemas.microsoft.com/office/drawing/2014/main" id="{E5EE29FF-B139-4CD9-A32C-25A2CCBFB41B}"/>
              </a:ext>
            </a:extLst>
          </p:cNvPr>
          <p:cNvSpPr>
            <a:spLocks noGrp="1"/>
          </p:cNvSpPr>
          <p:nvPr>
            <p:ph type="title"/>
          </p:nvPr>
        </p:nvSpPr>
        <p:spPr bwMode="gray">
          <a:xfrm>
            <a:off x="449816" y="240212"/>
            <a:ext cx="4839635" cy="540544"/>
          </a:xfrm>
        </p:spPr>
        <p:txBody>
          <a:bodyPr/>
          <a:lstStyle/>
          <a:p>
            <a:r>
              <a:rPr lang="de-DE"/>
              <a:t>Mastertitelformat bearbeiten</a:t>
            </a:r>
            <a:endParaRPr lang="en-GB"/>
          </a:p>
        </p:txBody>
      </p:sp>
    </p:spTree>
    <p:extLst>
      <p:ext uri="{BB962C8B-B14F-4D97-AF65-F5344CB8AC3E}">
        <p14:creationId xmlns:p14="http://schemas.microsoft.com/office/powerpoint/2010/main" val="2027969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folie 2 Fotos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839634" cy="2849992"/>
          </a:xfrm>
        </p:spPr>
        <p:txBody>
          <a:bodyPr/>
          <a:lstStyle/>
          <a:p>
            <a:pPr lvl="0"/>
            <a:r>
              <a:rPr lang="de-DE"/>
              <a:t>Mastertextformat bearbeiten</a:t>
            </a:r>
          </a:p>
          <a:p>
            <a:pPr lvl="1"/>
            <a:r>
              <a:rPr lang="de-DE"/>
              <a:t>Zweite Ebene</a:t>
            </a:r>
          </a:p>
          <a:p>
            <a:pPr lvl="2"/>
            <a:r>
              <a:rPr lang="de-DE"/>
              <a:t>Dritte Ebene</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r>
              <a:rPr lang="de-DE"/>
              <a:t>Titel der Präsentation</a:t>
            </a:r>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r>
              <a:rPr lang="de-DE"/>
              <a:t>22.01.2019</a:t>
            </a:r>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a:p>
        </p:txBody>
      </p:sp>
      <p:sp>
        <p:nvSpPr>
          <p:cNvPr id="16" name="Titel 1">
            <a:extLst>
              <a:ext uri="{FF2B5EF4-FFF2-40B4-BE49-F238E27FC236}">
                <a16:creationId xmlns:a16="http://schemas.microsoft.com/office/drawing/2014/main" id="{0DB39AEE-4D7E-4227-8B8B-6259DA49FDB2}"/>
              </a:ext>
            </a:extLst>
          </p:cNvPr>
          <p:cNvSpPr>
            <a:spLocks noGrp="1"/>
          </p:cNvSpPr>
          <p:nvPr>
            <p:ph type="title"/>
          </p:nvPr>
        </p:nvSpPr>
        <p:spPr bwMode="gray">
          <a:xfrm>
            <a:off x="449817" y="240212"/>
            <a:ext cx="4839634" cy="540544"/>
          </a:xfrm>
        </p:spPr>
        <p:txBody>
          <a:bodyPr/>
          <a:lstStyle/>
          <a:p>
            <a:r>
              <a:rPr lang="de-DE"/>
              <a:t>Mastertitelformat bearbeiten</a:t>
            </a:r>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folie 2 Fotos zweispaltig">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p:nvPr>
        </p:nvSpPr>
        <p:spPr bwMode="gray">
          <a:xfrm>
            <a:off x="4728155"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de-DE"/>
              <a:t>Bild durch Klicken auf Symbol hinzufügen</a:t>
            </a:r>
            <a:endParaRPr lang="en-GB"/>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p:nvPr>
        </p:nvSpPr>
        <p:spPr bwMode="gray">
          <a:xfrm>
            <a:off x="123134"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de-DE"/>
              <a:t>Bild durch Klicken auf Symbol hinzufügen</a:t>
            </a:r>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3962161" cy="1249791"/>
          </a:xfr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0833" cy="540544"/>
          </a:xfrm>
        </p:spPr>
        <p:txBody>
          <a:body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r>
              <a:rPr lang="de-DE"/>
              <a:t>Titel der Präsentation</a:t>
            </a:r>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r>
              <a:rPr lang="de-DE"/>
              <a:t>22.01.2019</a:t>
            </a:r>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p:nvPr>
        </p:nvSpPr>
        <p:spPr bwMode="gray">
          <a:xfrm>
            <a:off x="5055732" y="1020969"/>
            <a:ext cx="3954917" cy="1249791"/>
          </a:xfrm>
        </p:spPr>
        <p:txBody>
          <a:body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folie 3 Fotos dreispaltig">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p:nvPr>
        </p:nvSpPr>
        <p:spPr bwMode="gray">
          <a:xfrm>
            <a:off x="3140868"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p:nvPr>
        </p:nvSpPr>
        <p:spPr bwMode="gray">
          <a:xfrm>
            <a:off x="123135"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2531717" cy="1769123"/>
          </a:xfr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0833" cy="540544"/>
          </a:xfrm>
        </p:spPr>
        <p:txBody>
          <a:body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r>
              <a:rPr lang="de-DE"/>
              <a:t>Titel der Präsentation</a:t>
            </a:r>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r>
              <a:rPr lang="de-DE"/>
              <a:t>22.01.2019</a:t>
            </a:r>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p:nvPr>
        </p:nvSpPr>
        <p:spPr bwMode="gray">
          <a:xfrm>
            <a:off x="3467551" y="1020969"/>
            <a:ext cx="2531717" cy="1769123"/>
          </a:xfrm>
        </p:spPr>
        <p:txBody>
          <a:bodyPr/>
          <a:lstStyle/>
          <a:p>
            <a:pPr lvl="0"/>
            <a:r>
              <a:rPr lang="de-DE"/>
              <a:t>Mastertextformat bearbeiten</a:t>
            </a:r>
          </a:p>
          <a:p>
            <a:pPr lvl="1"/>
            <a:r>
              <a:rPr lang="de-DE"/>
              <a:t>Zweite Ebene</a:t>
            </a:r>
          </a:p>
          <a:p>
            <a:pPr lvl="2"/>
            <a:r>
              <a:rPr lang="de-DE"/>
              <a:t>Dritte Ebene</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p:nvPr>
        </p:nvSpPr>
        <p:spPr bwMode="gray">
          <a:xfrm>
            <a:off x="6158600"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p:nvPr>
        </p:nvSpPr>
        <p:spPr bwMode="gray">
          <a:xfrm>
            <a:off x="6485284" y="1020969"/>
            <a:ext cx="2531717" cy="1769123"/>
          </a:xfrm>
        </p:spPr>
        <p:txBody>
          <a:body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ktfoli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460375" y="3112887"/>
            <a:ext cx="2645076" cy="1487687"/>
          </a:xfrm>
          <a:solidFill>
            <a:schemeClr val="bg2"/>
          </a:solidFill>
        </p:spPr>
        <p:txBody>
          <a:bodyPr vert="horz" lIns="36000" tIns="1152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970671"/>
            <a:ext cx="2644776" cy="1390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4" y="2421711"/>
            <a:ext cx="2644776" cy="634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4" y="2417530"/>
            <a:ext cx="2644776" cy="212006"/>
          </a:xfr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000" b="1" baseline="0" dirty="0">
                <a:solidFill>
                  <a:schemeClr val="bg1"/>
                </a:solidFill>
              </a:defRPr>
            </a:lvl1pPr>
            <a:lvl2pPr>
              <a:defRPr lang="de-DE" dirty="0"/>
            </a:lvl2pPr>
            <a:lvl3pPr>
              <a:defRPr lang="en-GB" dirty="0"/>
            </a:lvl3p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de-DE"/>
              <a:t>Name des Partners</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r>
              <a:rPr lang="de-DE"/>
              <a:t>Titel der Präsentation</a:t>
            </a:r>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r>
              <a:rPr lang="de-DE"/>
              <a:t>22.01.2019</a:t>
            </a:r>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p:nvPr>
        </p:nvSpPr>
        <p:spPr bwMode="gray">
          <a:xfrm>
            <a:off x="449816" y="240212"/>
            <a:ext cx="4839635" cy="540544"/>
          </a:xfrm>
        </p:spPr>
        <p:txBody>
          <a:bodyPr/>
          <a:lstStyle/>
          <a:p>
            <a:r>
              <a:rPr lang="de-DE"/>
              <a:t>Mastertitelformat bearbeiten</a:t>
            </a:r>
            <a:endParaRPr lang="en-GB"/>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4" y="2649415"/>
            <a:ext cx="2644776" cy="394453"/>
          </a:xfrm>
          <a:noFill/>
        </p:spPr>
        <p:txBody>
          <a:bodyPr lIns="72000" anchor="t"/>
          <a:lstStyle>
            <a:lvl1pPr>
              <a:lnSpc>
                <a:spcPct val="100000"/>
              </a:lnSpc>
              <a:spcBef>
                <a:spcPts val="0"/>
              </a:spcBef>
              <a:defRPr sz="800" b="0" baseline="0">
                <a:solidFill>
                  <a:schemeClr val="bg1"/>
                </a:solidFill>
              </a:defRPr>
            </a:lvl1pPr>
          </a:lstStyle>
          <a:p>
            <a:pPr lvl="0"/>
            <a:r>
              <a:rPr lang="de-DE"/>
              <a:t>MM/JJJJ – MM/JJJJ</a:t>
            </a:r>
            <a:br>
              <a:rPr lang="de-DE"/>
            </a:br>
            <a:r>
              <a:rPr lang="de-DE"/>
              <a:t>Volumen: 00 Mio. €</a:t>
            </a:r>
            <a:br>
              <a:rPr lang="de-DE"/>
            </a:br>
            <a:r>
              <a:rPr lang="de-DE"/>
              <a:t>Öffentlicher Beitrag: 000.000 €</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971310"/>
            <a:ext cx="2644776" cy="271797"/>
          </a:xfrm>
          <a:noFill/>
        </p:spPr>
        <p:txBody>
          <a:bodyPr lIns="72000" tIns="36000" bIns="36000" anchor="ctr"/>
          <a:lstStyle>
            <a:lvl1pPr>
              <a:defRPr sz="1100" b="1" baseline="0">
                <a:solidFill>
                  <a:schemeClr val="tx1"/>
                </a:solidFill>
              </a:defRPr>
            </a:lvl1pPr>
          </a:lstStyle>
          <a:p>
            <a:pPr lvl="0"/>
            <a:r>
              <a:rPr lang="de-DE"/>
              <a:t>Name des Landes</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4" y="1243108"/>
            <a:ext cx="2644776" cy="1117616"/>
          </a:xfr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000" b="0" kern="1200" baseline="0" dirty="0" smtClean="0">
                <a:solidFill>
                  <a:schemeClr val="tx1"/>
                </a:solidFill>
                <a:latin typeface="+mn-lt"/>
                <a:ea typeface="+mn-ea"/>
                <a:cs typeface="+mn-cs"/>
              </a:defRPr>
            </a:lvl1pPr>
          </a:lstStyle>
          <a:p>
            <a:pPr marL="0" lvl="0" indent="0" algn="l" defTabSz="685800" rtl="0" eaLnBrk="1" latinLnBrk="0" hangingPunct="1">
              <a:lnSpc>
                <a:spcPct val="100000"/>
              </a:lnSpc>
              <a:spcBef>
                <a:spcPts val="0"/>
              </a:spcBef>
              <a:buFont typeface="Arial" panose="020B0604020202020204" pitchFamily="34" charset="0"/>
              <a:buNone/>
            </a:pPr>
            <a:r>
              <a:rPr lang="de-DE"/>
              <a:t>Text mit dem Namen des Landes.</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p:nvPr>
        </p:nvSpPr>
        <p:spPr bwMode="gray">
          <a:xfrm>
            <a:off x="3310597" y="1020763"/>
            <a:ext cx="5717516" cy="3579812"/>
          </a:xfrm>
        </p:spPr>
        <p:txBody>
          <a:body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ontakt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a:xfrm>
            <a:off x="1059417" y="4926383"/>
            <a:ext cx="533639" cy="92333"/>
          </a:xfrm>
        </p:spPr>
        <p:txBody>
          <a:bodyPr/>
          <a:lstStyle/>
          <a:p>
            <a:r>
              <a:rPr lang="de-DE"/>
              <a:t>22.01.2019</a:t>
            </a:r>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a:xfrm>
            <a:off x="1783022" y="4926384"/>
            <a:ext cx="5839479" cy="92333"/>
          </a:xfrm>
        </p:spPr>
        <p:txBody>
          <a:bodyPr/>
          <a:lstStyle/>
          <a:p>
            <a:r>
              <a:rPr lang="de-DE"/>
              <a:t>Titel der Präsentation</a:t>
            </a:r>
            <a:endParaRPr lang="en-US"/>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a:xfrm>
            <a:off x="449817" y="4926383"/>
            <a:ext cx="450850" cy="92333"/>
          </a:xfrm>
        </p:spPr>
        <p:txBody>
          <a:bodyPr/>
          <a:lstStyle/>
          <a:p>
            <a:r>
              <a:rPr lang="de-DE"/>
              <a:t>Seite </a:t>
            </a:r>
            <a:fld id="{3A8B5DB7-81A8-4ED4-916B-6B23CD603687}" type="slidenum">
              <a:rPr smtClean="0"/>
              <a:pPr/>
              <a:t>‹Nr.›</a:t>
            </a:fld>
            <a:endParaRPr/>
          </a:p>
        </p:txBody>
      </p:sp>
      <p:sp>
        <p:nvSpPr>
          <p:cNvPr id="16" name="Titel 1">
            <a:extLst>
              <a:ext uri="{FF2B5EF4-FFF2-40B4-BE49-F238E27FC236}">
                <a16:creationId xmlns:a16="http://schemas.microsoft.com/office/drawing/2014/main" id="{3B6C23A5-1B72-42F2-B92F-DC68B632F6B0}"/>
              </a:ext>
            </a:extLst>
          </p:cNvPr>
          <p:cNvSpPr>
            <a:spLocks noGrp="1"/>
          </p:cNvSpPr>
          <p:nvPr>
            <p:ph type="title"/>
          </p:nvPr>
        </p:nvSpPr>
        <p:spPr bwMode="gray">
          <a:xfrm>
            <a:off x="449817" y="240212"/>
            <a:ext cx="8342492" cy="540544"/>
          </a:xfrm>
        </p:spPr>
        <p:txBody>
          <a:bodyPr/>
          <a:lstStyle>
            <a:lvl1pPr>
              <a:defRPr/>
            </a:lvl1pPr>
          </a:lstStyle>
          <a:p>
            <a:r>
              <a:rPr lang="de-DE"/>
              <a:t>Mastertitelformat bearbeiten</a:t>
            </a:r>
            <a:endParaRPr lang="en-GB"/>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140284" y="2070719"/>
            <a:ext cx="3369561" cy="1025036"/>
          </a:xfrm>
        </p:spPr>
        <p:txBody>
          <a:bodyPr/>
          <a:lstStyle>
            <a:lvl1pPr>
              <a:lnSpc>
                <a:spcPct val="100000"/>
              </a:lnSpc>
              <a:spcBef>
                <a:spcPts val="0"/>
              </a:spcBef>
              <a:defRPr sz="1200"/>
            </a:lvl1pPr>
          </a:lstStyle>
          <a:p>
            <a:r>
              <a:rPr lang="fr-FR"/>
              <a:t>vorname.nachname@giz.de</a:t>
            </a:r>
          </a:p>
          <a:p>
            <a:r>
              <a:rPr lang="fr-FR"/>
              <a:t>T +49 (0) x xx </a:t>
            </a:r>
            <a:r>
              <a:rPr lang="fr-FR" err="1"/>
              <a:t>xx</a:t>
            </a:r>
            <a:r>
              <a:rPr lang="fr-FR"/>
              <a:t> </a:t>
            </a:r>
            <a:r>
              <a:rPr lang="fr-FR" err="1"/>
              <a:t>xx</a:t>
            </a:r>
            <a:r>
              <a:rPr lang="fr-FR"/>
              <a:t> </a:t>
            </a:r>
          </a:p>
          <a:p>
            <a:r>
              <a:rPr lang="fr-FR"/>
              <a:t>F +49 (0) x xx </a:t>
            </a:r>
            <a:r>
              <a:rPr lang="fr-FR" err="1"/>
              <a:t>xx</a:t>
            </a:r>
            <a:r>
              <a:rPr lang="fr-FR"/>
              <a:t> </a:t>
            </a:r>
            <a:r>
              <a:rPr lang="fr-FR" err="1"/>
              <a:t>xx</a:t>
            </a:r>
            <a:endParaRPr lang="fr-FR"/>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p:nvPr>
        </p:nvSpPr>
        <p:spPr bwMode="gray">
          <a:xfrm>
            <a:off x="2140284" y="1392861"/>
            <a:ext cx="3369561" cy="176276"/>
          </a:xfrm>
        </p:spPr>
        <p:txBody>
          <a:bodyPr/>
          <a:lstStyle>
            <a:lvl1pPr>
              <a:defRPr sz="1200" b="1"/>
            </a:lvl1pPr>
          </a:lstStyle>
          <a:p>
            <a:pPr lvl="0"/>
            <a:r>
              <a:rPr lang="de-DE"/>
              <a:t>Mastertextformat bearbeiten</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140284" y="1635978"/>
            <a:ext cx="3369561" cy="176276"/>
          </a:xfrm>
        </p:spPr>
        <p:txBody>
          <a:bodyPr/>
          <a:lstStyle>
            <a:lvl1pPr>
              <a:defRPr sz="1200"/>
            </a:lvl1pPr>
          </a:lstStyle>
          <a:p>
            <a:r>
              <a:rPr lang="de-DE"/>
              <a:t>Funktion, Ort</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p:nvPr>
        </p:nvSpPr>
        <p:spPr bwMode="gray">
          <a:xfrm>
            <a:off x="449816" y="1392861"/>
            <a:ext cx="1468079" cy="1702892"/>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39" name="Grafik 38">
            <a:extLst>
              <a:ext uri="{FF2B5EF4-FFF2-40B4-BE49-F238E27FC236}">
                <a16:creationId xmlns:a16="http://schemas.microsoft.com/office/drawing/2014/main" id="{E3F751BB-E4FA-4732-80BD-F94670E22B0F}"/>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https://twitter.com/giz_gmbh</a:t>
            </a:r>
          </a:p>
        </p:txBody>
      </p:sp>
      <p:sp>
        <p:nvSpPr>
          <p:cNvPr id="47" name="TextBox 7">
            <a:extLst>
              <a:ext uri="{FF2B5EF4-FFF2-40B4-BE49-F238E27FC236}">
                <a16:creationId xmlns:a16="http://schemas.microsoft.com/office/drawing/2014/main" id="{143F2906-482C-48A6-8D87-67C6BCEBAF8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https://www.facebook.com/gizprofile/</a:t>
            </a:r>
          </a:p>
        </p:txBody>
      </p:sp>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ontakt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a:xfrm>
            <a:off x="1059417" y="4926383"/>
            <a:ext cx="533639" cy="92333"/>
          </a:xfrm>
        </p:spPr>
        <p:txBody>
          <a:bodyPr/>
          <a:lstStyle/>
          <a:p>
            <a:r>
              <a:rPr lang="de-DE"/>
              <a:t>22.01.2019</a:t>
            </a:r>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a:xfrm>
            <a:off x="1783022" y="4926384"/>
            <a:ext cx="5839479" cy="92333"/>
          </a:xfrm>
        </p:spPr>
        <p:txBody>
          <a:bodyPr/>
          <a:lstStyle/>
          <a:p>
            <a:r>
              <a:rPr lang="de-DE"/>
              <a:t>Titel der Präsentation</a:t>
            </a:r>
            <a:endParaRPr lang="en-US"/>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a:xfrm>
            <a:off x="449817" y="4926383"/>
            <a:ext cx="450850" cy="92333"/>
          </a:xfrm>
        </p:spPr>
        <p:txBody>
          <a:bodyPr/>
          <a:lstStyle/>
          <a:p>
            <a:r>
              <a:rPr lang="de-DE"/>
              <a:t>Seite </a:t>
            </a:r>
            <a:fld id="{3A8B5DB7-81A8-4ED4-916B-6B23CD603687}" type="slidenum">
              <a:rPr smtClean="0"/>
              <a:pPr/>
              <a:t>‹Nr.›</a:t>
            </a:fld>
            <a:endParaRP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https://www.facebook.com/gizprofile/</a:t>
            </a: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59062" y="2070719"/>
            <a:ext cx="2570185" cy="601268"/>
          </a:xfrm>
        </p:spPr>
        <p:txBody>
          <a:bodyPr/>
          <a:lstStyle>
            <a:lvl1pPr>
              <a:lnSpc>
                <a:spcPct val="100000"/>
              </a:lnSpc>
              <a:spcBef>
                <a:spcPts val="0"/>
              </a:spcBef>
              <a:defRPr sz="1200"/>
            </a:lvl1pPr>
          </a:lstStyle>
          <a:p>
            <a:r>
              <a:rPr lang="fr-FR"/>
              <a:t>vorname.nachname@giz.de</a:t>
            </a:r>
          </a:p>
          <a:p>
            <a:r>
              <a:rPr lang="fr-FR"/>
              <a:t>T	+49 (0) x xx </a:t>
            </a:r>
            <a:r>
              <a:rPr lang="fr-FR" err="1"/>
              <a:t>xx</a:t>
            </a:r>
            <a:r>
              <a:rPr lang="fr-FR"/>
              <a:t> </a:t>
            </a:r>
            <a:r>
              <a:rPr lang="fr-FR" err="1"/>
              <a:t>xx</a:t>
            </a:r>
            <a:r>
              <a:rPr lang="fr-FR"/>
              <a:t> </a:t>
            </a:r>
          </a:p>
          <a:p>
            <a:r>
              <a:rPr lang="fr-FR"/>
              <a:t>T	+49 (0) x xx </a:t>
            </a:r>
            <a:r>
              <a:rPr lang="fr-FR" err="1"/>
              <a:t>xx</a:t>
            </a:r>
            <a:r>
              <a:rPr lang="fr-FR"/>
              <a:t> </a:t>
            </a:r>
            <a:r>
              <a:rPr lang="fr-FR" err="1"/>
              <a:t>xx</a:t>
            </a:r>
            <a:endParaRPr lang="fr-FR"/>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p:nvPr>
        </p:nvSpPr>
        <p:spPr bwMode="gray">
          <a:xfrm>
            <a:off x="1959062" y="1392861"/>
            <a:ext cx="2570185" cy="176276"/>
          </a:xfrm>
        </p:spPr>
        <p:txBody>
          <a:bodyPr/>
          <a:lstStyle>
            <a:lvl1pPr>
              <a:defRPr sz="1200" b="1"/>
            </a:lvl1pPr>
          </a:lstStyle>
          <a:p>
            <a:pPr lvl="0"/>
            <a:r>
              <a:rPr lang="de-DE"/>
              <a:t>Mastertextformat bearbeiten</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59062" y="1635978"/>
            <a:ext cx="2570185" cy="176276"/>
          </a:xfrm>
        </p:spPr>
        <p:txBody>
          <a:bodyPr/>
          <a:lstStyle>
            <a:lvl1pPr>
              <a:defRPr sz="1200"/>
            </a:lvl1pPr>
          </a:lstStyle>
          <a:p>
            <a:r>
              <a:rPr lang="de-DE"/>
              <a:t>Funktion, Ort</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p:nvPr>
        </p:nvSpPr>
        <p:spPr bwMode="gray">
          <a:xfrm>
            <a:off x="44981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242653" y="2070719"/>
            <a:ext cx="2671574" cy="601268"/>
          </a:xfrm>
        </p:spPr>
        <p:txBody>
          <a:bodyPr/>
          <a:lstStyle>
            <a:lvl1pPr>
              <a:lnSpc>
                <a:spcPct val="100000"/>
              </a:lnSpc>
              <a:spcBef>
                <a:spcPts val="0"/>
              </a:spcBef>
              <a:defRPr sz="1200"/>
            </a:lvl1pPr>
          </a:lstStyle>
          <a:p>
            <a:r>
              <a:rPr lang="fr-FR"/>
              <a:t>vorname.nachname@giz.de</a:t>
            </a:r>
          </a:p>
          <a:p>
            <a:r>
              <a:rPr lang="fr-FR"/>
              <a:t>Tel.	+49 (0) x xx </a:t>
            </a:r>
            <a:r>
              <a:rPr lang="fr-FR" err="1"/>
              <a:t>xx</a:t>
            </a:r>
            <a:r>
              <a:rPr lang="fr-FR"/>
              <a:t> </a:t>
            </a:r>
            <a:r>
              <a:rPr lang="fr-FR" err="1"/>
              <a:t>xx</a:t>
            </a:r>
            <a:r>
              <a:rPr lang="fr-FR"/>
              <a:t> </a:t>
            </a:r>
          </a:p>
          <a:p>
            <a:r>
              <a:rPr lang="fr-FR"/>
              <a:t>Fax	+49 (0) x xx </a:t>
            </a:r>
            <a:r>
              <a:rPr lang="fr-FR" err="1"/>
              <a:t>xx</a:t>
            </a:r>
            <a:r>
              <a:rPr lang="fr-FR"/>
              <a:t> </a:t>
            </a:r>
            <a:r>
              <a:rPr lang="fr-FR" err="1"/>
              <a:t>xx</a:t>
            </a:r>
            <a:endParaRPr lang="fr-FR"/>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p:nvPr>
        </p:nvSpPr>
        <p:spPr bwMode="gray">
          <a:xfrm>
            <a:off x="6242653" y="1392861"/>
            <a:ext cx="2671574" cy="176276"/>
          </a:xfrm>
        </p:spPr>
        <p:txBody>
          <a:bodyPr/>
          <a:lstStyle>
            <a:lvl1pPr>
              <a:defRPr sz="1200" b="1"/>
            </a:lvl1pPr>
          </a:lstStyle>
          <a:p>
            <a:pPr lvl="0"/>
            <a:r>
              <a:rPr lang="de-DE"/>
              <a:t>Mastertextformat bearbeiten</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242653" y="1635978"/>
            <a:ext cx="2671574" cy="176276"/>
          </a:xfrm>
        </p:spPr>
        <p:txBody>
          <a:bodyPr/>
          <a:lstStyle>
            <a:lvl1pPr>
              <a:defRPr sz="1200"/>
            </a:lvl1pPr>
          </a:lstStyle>
          <a:p>
            <a:r>
              <a:rPr lang="de-DE"/>
              <a:t>Funktion, Ort</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p:nvPr>
        </p:nvSpPr>
        <p:spPr bwMode="gray">
          <a:xfrm>
            <a:off x="473340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a:p>
        </p:txBody>
      </p:sp>
      <p:sp>
        <p:nvSpPr>
          <p:cNvPr id="58" name="Titel 1">
            <a:extLst>
              <a:ext uri="{FF2B5EF4-FFF2-40B4-BE49-F238E27FC236}">
                <a16:creationId xmlns:a16="http://schemas.microsoft.com/office/drawing/2014/main" id="{2DD72F4F-E3F2-49DC-BBAE-681D615ED495}"/>
              </a:ext>
            </a:extLst>
          </p:cNvPr>
          <p:cNvSpPr>
            <a:spLocks noGrp="1"/>
          </p:cNvSpPr>
          <p:nvPr>
            <p:ph type="title"/>
          </p:nvPr>
        </p:nvSpPr>
        <p:spPr bwMode="gray">
          <a:xfrm>
            <a:off x="449816" y="240212"/>
            <a:ext cx="8464411" cy="540544"/>
          </a:xfrm>
        </p:spPr>
        <p:txBody>
          <a:bodyPr/>
          <a:lstStyle>
            <a:lvl1pPr>
              <a:defRPr/>
            </a:lvl1pPr>
          </a:lstStyle>
          <a:p>
            <a:r>
              <a:rPr lang="de-DE"/>
              <a:t>Mastertitelformat bearbeiten</a:t>
            </a:r>
            <a:endParaRPr lang="en-GB"/>
          </a:p>
        </p:txBody>
      </p:sp>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ontakt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a:xfrm>
            <a:off x="1059417" y="4926383"/>
            <a:ext cx="533639" cy="92333"/>
          </a:xfrm>
        </p:spPr>
        <p:txBody>
          <a:bodyPr/>
          <a:lstStyle/>
          <a:p>
            <a:r>
              <a:rPr lang="de-DE"/>
              <a:t>22.01.2019</a:t>
            </a:r>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a:xfrm>
            <a:off x="1783022" y="4926384"/>
            <a:ext cx="5839479" cy="92333"/>
          </a:xfrm>
        </p:spPr>
        <p:txBody>
          <a:bodyPr/>
          <a:lstStyle/>
          <a:p>
            <a:r>
              <a:rPr lang="de-DE"/>
              <a:t>Titel der Präsentation</a:t>
            </a:r>
            <a:endParaRPr lang="en-US"/>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a:xfrm>
            <a:off x="449817" y="4926383"/>
            <a:ext cx="450850" cy="92333"/>
          </a:xfrm>
        </p:spPr>
        <p:txBody>
          <a:bodyPr/>
          <a:lstStyle/>
          <a:p>
            <a:r>
              <a:rPr lang="de-DE"/>
              <a:t>Seite </a:t>
            </a:r>
            <a:fld id="{3A8B5DB7-81A8-4ED4-916B-6B23CD603687}" type="slidenum">
              <a:rPr smtClean="0"/>
              <a:pPr/>
              <a:t>‹Nr.›</a:t>
            </a:fld>
            <a:endParaRPr/>
          </a:p>
        </p:txBody>
      </p:sp>
      <p:sp>
        <p:nvSpPr>
          <p:cNvPr id="16" name="Titel 1">
            <a:extLst>
              <a:ext uri="{FF2B5EF4-FFF2-40B4-BE49-F238E27FC236}">
                <a16:creationId xmlns:a16="http://schemas.microsoft.com/office/drawing/2014/main" id="{3B6C23A5-1B72-42F2-B92F-DC68B632F6B0}"/>
              </a:ext>
            </a:extLst>
          </p:cNvPr>
          <p:cNvSpPr>
            <a:spLocks noGrp="1"/>
          </p:cNvSpPr>
          <p:nvPr>
            <p:ph type="title"/>
          </p:nvPr>
        </p:nvSpPr>
        <p:spPr bwMode="gray">
          <a:xfrm>
            <a:off x="449816" y="240212"/>
            <a:ext cx="8560833" cy="540544"/>
          </a:xfrm>
        </p:spPr>
        <p:txBody>
          <a:bodyPr/>
          <a:lstStyle>
            <a:lvl1pPr>
              <a:defRPr/>
            </a:lvl1pPr>
          </a:lstStyle>
          <a:p>
            <a:r>
              <a:rPr lang="de-DE"/>
              <a:t>Mastertitelformat bearbeiten</a:t>
            </a:r>
            <a:endParaRPr lang="en-GB"/>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2974463"/>
            <a:ext cx="2608495" cy="540112"/>
          </a:xfrm>
        </p:spPr>
        <p:txBody>
          <a:bodyPr/>
          <a:lstStyle>
            <a:lvl1pPr>
              <a:lnSpc>
                <a:spcPct val="100000"/>
              </a:lnSpc>
              <a:spcBef>
                <a:spcPts val="0"/>
              </a:spcBef>
              <a:defRPr sz="1000"/>
            </a:lvl1pPr>
          </a:lstStyle>
          <a:p>
            <a:r>
              <a:rPr lang="fr-FR"/>
              <a:t>vorname.nachname@giz.de</a:t>
            </a:r>
          </a:p>
          <a:p>
            <a:r>
              <a:rPr lang="fr-FR"/>
              <a:t>Tel.	+49 (0) x xx </a:t>
            </a:r>
            <a:r>
              <a:rPr lang="fr-FR" err="1"/>
              <a:t>xx</a:t>
            </a:r>
            <a:r>
              <a:rPr lang="fr-FR"/>
              <a:t> </a:t>
            </a:r>
            <a:r>
              <a:rPr lang="fr-FR" err="1"/>
              <a:t>xx</a:t>
            </a:r>
            <a:r>
              <a:rPr lang="fr-FR"/>
              <a:t> </a:t>
            </a:r>
          </a:p>
          <a:p>
            <a:r>
              <a:rPr lang="fr-FR"/>
              <a:t>Fax	+49 (0) x xx </a:t>
            </a:r>
            <a:r>
              <a:rPr lang="fr-FR" err="1"/>
              <a:t>xx</a:t>
            </a:r>
            <a:r>
              <a:rPr lang="fr-FR"/>
              <a:t> </a:t>
            </a:r>
            <a:r>
              <a:rPr lang="fr-FR" err="1"/>
              <a:t>xx</a:t>
            </a:r>
            <a:endParaRPr lang="fr-FR"/>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p:nvPr>
        </p:nvSpPr>
        <p:spPr bwMode="gray">
          <a:xfrm>
            <a:off x="449816" y="2508898"/>
            <a:ext cx="2608495" cy="176276"/>
          </a:xfrm>
        </p:spPr>
        <p:txBody>
          <a:bodyPr/>
          <a:lstStyle>
            <a:lvl1pPr>
              <a:defRPr sz="1000" b="1"/>
            </a:lvl1pPr>
          </a:lstStyle>
          <a:p>
            <a:pPr lvl="0"/>
            <a:r>
              <a:rPr lang="de-DE"/>
              <a:t>Mastertextformat bearbeiten</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686369"/>
            <a:ext cx="2608495" cy="176276"/>
          </a:xfrm>
        </p:spPr>
        <p:txBody>
          <a:bodyPr/>
          <a:lstStyle>
            <a:lvl1pPr>
              <a:defRPr sz="1000"/>
            </a:lvl1pPr>
          </a:lstStyle>
          <a:p>
            <a:r>
              <a:rPr lang="de-DE"/>
              <a:t>Funktion, Ort</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p:nvPr>
        </p:nvSpPr>
        <p:spPr bwMode="gray">
          <a:xfrm>
            <a:off x="449818"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de-DE"/>
              <a:t>Bild durch Klicken auf Symbol hinzufügen</a:t>
            </a:r>
            <a:endParaRPr lang="en-GB"/>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2974463"/>
            <a:ext cx="2608495" cy="540112"/>
          </a:xfrm>
        </p:spPr>
        <p:txBody>
          <a:bodyPr/>
          <a:lstStyle>
            <a:lvl1pPr>
              <a:lnSpc>
                <a:spcPct val="100000"/>
              </a:lnSpc>
              <a:spcBef>
                <a:spcPts val="0"/>
              </a:spcBef>
              <a:defRPr sz="1000"/>
            </a:lvl1pPr>
          </a:lstStyle>
          <a:p>
            <a:r>
              <a:rPr lang="fr-FR"/>
              <a:t>vorname.nachname@giz.de</a:t>
            </a:r>
          </a:p>
          <a:p>
            <a:r>
              <a:rPr lang="fr-FR"/>
              <a:t>Tel.	+49 (0) x xx </a:t>
            </a:r>
            <a:r>
              <a:rPr lang="fr-FR" err="1"/>
              <a:t>xx</a:t>
            </a:r>
            <a:r>
              <a:rPr lang="fr-FR"/>
              <a:t> </a:t>
            </a:r>
            <a:r>
              <a:rPr lang="fr-FR" err="1"/>
              <a:t>xx</a:t>
            </a:r>
            <a:r>
              <a:rPr lang="fr-FR"/>
              <a:t> </a:t>
            </a:r>
          </a:p>
          <a:p>
            <a:r>
              <a:rPr lang="fr-FR"/>
              <a:t>Fax	+49 (0) x xx </a:t>
            </a:r>
            <a:r>
              <a:rPr lang="fr-FR" err="1"/>
              <a:t>xx</a:t>
            </a:r>
            <a:r>
              <a:rPr lang="fr-FR"/>
              <a:t> </a:t>
            </a:r>
            <a:r>
              <a:rPr lang="fr-FR" err="1"/>
              <a:t>xx</a:t>
            </a:r>
            <a:endParaRPr lang="fr-FR"/>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p:nvPr>
        </p:nvSpPr>
        <p:spPr bwMode="gray">
          <a:xfrm>
            <a:off x="3348457" y="2508898"/>
            <a:ext cx="2608495" cy="176276"/>
          </a:xfrm>
        </p:spPr>
        <p:txBody>
          <a:bodyPr/>
          <a:lstStyle>
            <a:lvl1pPr>
              <a:defRPr sz="1000" b="1"/>
            </a:lvl1pPr>
          </a:lstStyle>
          <a:p>
            <a:pPr lvl="0"/>
            <a:r>
              <a:rPr lang="de-DE"/>
              <a:t>Mastertextformat bearbeiten</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686369"/>
            <a:ext cx="2608495" cy="176276"/>
          </a:xfrm>
        </p:spPr>
        <p:txBody>
          <a:bodyPr/>
          <a:lstStyle>
            <a:lvl1pPr>
              <a:defRPr sz="1000"/>
            </a:lvl1pPr>
          </a:lstStyle>
          <a:p>
            <a:r>
              <a:rPr lang="de-DE"/>
              <a:t>Funktion, Ort</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p:nvPr>
        </p:nvSpPr>
        <p:spPr bwMode="gray">
          <a:xfrm>
            <a:off x="3348459"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de-DE"/>
              <a:t>Bild durch Klicken auf Symbol hinzufügen</a:t>
            </a:r>
            <a:endParaRPr lang="en-GB"/>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2974463"/>
            <a:ext cx="2608495" cy="540112"/>
          </a:xfrm>
        </p:spPr>
        <p:txBody>
          <a:bodyPr/>
          <a:lstStyle>
            <a:lvl1pPr>
              <a:lnSpc>
                <a:spcPct val="100000"/>
              </a:lnSpc>
              <a:spcBef>
                <a:spcPts val="0"/>
              </a:spcBef>
              <a:defRPr sz="1000"/>
            </a:lvl1pPr>
          </a:lstStyle>
          <a:p>
            <a:r>
              <a:rPr lang="fr-FR"/>
              <a:t>vorname.nachname@giz.de</a:t>
            </a:r>
          </a:p>
          <a:p>
            <a:r>
              <a:rPr lang="fr-FR"/>
              <a:t>Tel.	+49 (0) x xx </a:t>
            </a:r>
            <a:r>
              <a:rPr lang="fr-FR" err="1"/>
              <a:t>xx</a:t>
            </a:r>
            <a:r>
              <a:rPr lang="fr-FR"/>
              <a:t> </a:t>
            </a:r>
            <a:r>
              <a:rPr lang="fr-FR" err="1"/>
              <a:t>xx</a:t>
            </a:r>
            <a:r>
              <a:rPr lang="fr-FR"/>
              <a:t> </a:t>
            </a:r>
          </a:p>
          <a:p>
            <a:r>
              <a:rPr lang="fr-FR"/>
              <a:t>Fax	+49 (0) x xx </a:t>
            </a:r>
            <a:r>
              <a:rPr lang="fr-FR" err="1"/>
              <a:t>xx</a:t>
            </a:r>
            <a:r>
              <a:rPr lang="fr-FR"/>
              <a:t> </a:t>
            </a:r>
            <a:r>
              <a:rPr lang="fr-FR" err="1"/>
              <a:t>xx</a:t>
            </a:r>
            <a:endParaRPr lang="fr-FR"/>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p:nvPr>
        </p:nvSpPr>
        <p:spPr bwMode="gray">
          <a:xfrm>
            <a:off x="6247098" y="2508898"/>
            <a:ext cx="2608495" cy="176276"/>
          </a:xfrm>
        </p:spPr>
        <p:txBody>
          <a:bodyPr/>
          <a:lstStyle>
            <a:lvl1pPr>
              <a:defRPr sz="1000" b="1"/>
            </a:lvl1pPr>
          </a:lstStyle>
          <a:p>
            <a:pPr lvl="0"/>
            <a:r>
              <a:rPr lang="de-DE"/>
              <a:t>Mastertextformat bearbeiten</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686369"/>
            <a:ext cx="2608495" cy="176276"/>
          </a:xfrm>
        </p:spPr>
        <p:txBody>
          <a:bodyPr/>
          <a:lstStyle>
            <a:lvl1pPr>
              <a:defRPr sz="1000"/>
            </a:lvl1pPr>
          </a:lstStyle>
          <a:p>
            <a:r>
              <a:rPr lang="de-DE"/>
              <a:t>Funktion, Ort</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p:nvPr>
        </p:nvSpPr>
        <p:spPr bwMode="gray">
          <a:xfrm>
            <a:off x="6247100"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de-DE"/>
              <a:t>Bild durch Klicken auf Symbol hinzufügen</a:t>
            </a:r>
            <a:endParaRPr lang="en-GB"/>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https://www.facebook.com/gizprofile/</a:t>
            </a:r>
          </a:p>
        </p:txBody>
      </p:sp>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de-DE"/>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1. Auf dieses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Symbol klicken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um neues Fotos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einzufügen</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4247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2. Folie wieder zurücksetzen</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427969" y="128165"/>
            <a:ext cx="169708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3. ggfs. mit „Zuschneiden“ den Ausschnitt verändern</a:t>
            </a:r>
            <a:br>
              <a:rPr kumimoji="0" lang="de-DE" sz="1200" b="0" i="0" u="none" strike="noStrike" kern="1200" cap="none" spc="0" normalizeH="0" baseline="0" noProof="0">
                <a:ln>
                  <a:noFill/>
                </a:ln>
                <a:solidFill>
                  <a:prstClr val="black"/>
                </a:solidFill>
                <a:effectLst/>
                <a:uLnTx/>
                <a:uFillTx/>
                <a:latin typeface="+mn-lt"/>
                <a:ea typeface="+mn-ea"/>
                <a:cs typeface="+mn-cs"/>
              </a:rPr>
            </a:br>
            <a:endParaRPr kumimoji="0" lang="de-DE" sz="1200" b="0" i="0" u="none" strike="noStrike" kern="1200" cap="none" spc="0" normalizeH="0" baseline="0" noProof="0">
              <a:ln>
                <a:noFill/>
              </a:ln>
              <a:solidFill>
                <a:prstClr val="black"/>
              </a:solidFill>
              <a:effectLst/>
              <a:uLnTx/>
              <a:uFillTx/>
              <a:latin typeface="+mn-lt"/>
              <a:ea typeface="+mn-ea"/>
              <a:cs typeface="+mn-cs"/>
            </a:endParaRP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2902281" y="177800"/>
            <a:ext cx="2841162" cy="1061829"/>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Auf Bild oberhalb der Transparenz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Bild mit Taste ENTF löschen.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 Auf kleines Symbol in der Mitte der Seite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Foto auswählen.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Unter „Start/Folie zurücksetzen“.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Bei Bedarf unter „Format/Schneidewerkzeug“ </a:t>
            </a:r>
            <a:br>
              <a:rPr lang="de-DE" sz="900" b="0">
                <a:solidFill>
                  <a:schemeClr val="bg1">
                    <a:lumMod val="50000"/>
                  </a:schemeClr>
                </a:solidFill>
              </a:rPr>
            </a:br>
            <a:r>
              <a:rPr lang="de-DE" sz="900" b="0">
                <a:solidFill>
                  <a:schemeClr val="bg1">
                    <a:lumMod val="50000"/>
                  </a:schemeClr>
                </a:solidFill>
              </a:rPr>
              <a:t>Ausschnitt bearbeiten.</a:t>
            </a:r>
          </a:p>
        </p:txBody>
      </p:sp>
      <p:pic>
        <p:nvPicPr>
          <p:cNvPr id="7" name="Grafik 6" descr="Ein Bild, das Screenshot enthält.&#10;&#10;Automatisch generierte Beschreibung">
            <a:extLst>
              <a:ext uri="{FF2B5EF4-FFF2-40B4-BE49-F238E27FC236}">
                <a16:creationId xmlns:a16="http://schemas.microsoft.com/office/drawing/2014/main" id="{B2F80A22-ED8F-44E7-B2BE-85BF50D142D7}"/>
              </a:ext>
            </a:extLst>
          </p:cNvPr>
          <p:cNvPicPr>
            <a:picLocks noChangeAspect="1"/>
          </p:cNvPicPr>
          <p:nvPr userDrawn="1"/>
        </p:nvPicPr>
        <p:blipFill rotWithShape="1">
          <a:blip r:embed="rId4"/>
          <a:srcRect r="60723"/>
          <a:stretch/>
        </p:blipFill>
        <p:spPr>
          <a:xfrm>
            <a:off x="7454079" y="852600"/>
            <a:ext cx="465722" cy="563519"/>
          </a:xfrm>
          <a:prstGeom prst="rect">
            <a:avLst/>
          </a:prstGeom>
        </p:spPr>
      </p:pic>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635156"/>
            <a:ext cx="8893865" cy="3030064"/>
          </a:xfrm>
          <a:prstGeom prst="rect">
            <a:avLst/>
          </a:prstGeom>
          <a:blipFill dpi="0" rotWithShape="1">
            <a:blip r:embed="rId5">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de-DE"/>
              <a:t>Titelfolie / Headline</a:t>
            </a:r>
            <a:br>
              <a:rPr lang="de-DE"/>
            </a:br>
            <a:r>
              <a:rPr lang="de-DE"/>
              <a:t>mit Hintergrundfoto (austauschbar)</a:t>
            </a:r>
          </a:p>
        </p:txBody>
      </p:sp>
      <p:pic>
        <p:nvPicPr>
          <p:cNvPr id="4" name="Grafik 3" descr="Ein Bild, das Screenshot enthält.&#10;&#10;Automatisch generierte Beschreibung">
            <a:extLst>
              <a:ext uri="{FF2B5EF4-FFF2-40B4-BE49-F238E27FC236}">
                <a16:creationId xmlns:a16="http://schemas.microsoft.com/office/drawing/2014/main" id="{E5595441-F987-46F7-B0FF-6162DB53F7E5}"/>
              </a:ext>
            </a:extLst>
          </p:cNvPr>
          <p:cNvPicPr>
            <a:picLocks noChangeAspect="1"/>
          </p:cNvPicPr>
          <p:nvPr userDrawn="1"/>
        </p:nvPicPr>
        <p:blipFill>
          <a:blip r:embed="rId6"/>
          <a:stretch>
            <a:fillRect/>
          </a:stretch>
        </p:blipFill>
        <p:spPr>
          <a:xfrm>
            <a:off x="5589808" y="852600"/>
            <a:ext cx="1584898" cy="563519"/>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a:t>Dies ist die </a:t>
            </a:r>
            <a:r>
              <a:rPr lang="de-DE" err="1"/>
              <a:t>Subline</a:t>
            </a:r>
            <a:endParaRPr lang="de-DE"/>
          </a:p>
          <a:p>
            <a:pPr lvl="0"/>
            <a:r>
              <a:rPr lang="de-DE"/>
              <a:t>Projektname | Datum</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a:stretch>
            <a:fillRect/>
          </a:stretch>
        </p:blipFill>
        <p:spPr bwMode="gray">
          <a:xfrm>
            <a:off x="7497022" y="1475105"/>
            <a:ext cx="1246909" cy="860367"/>
          </a:xfrm>
          <a:prstGeom prst="rect">
            <a:avLst/>
          </a:prstGeom>
        </p:spPr>
      </p:pic>
      <p:sp>
        <p:nvSpPr>
          <p:cNvPr id="30" name="Rechteck 29">
            <a:extLst>
              <a:ext uri="{FF2B5EF4-FFF2-40B4-BE49-F238E27FC236}">
                <a16:creationId xmlns:a16="http://schemas.microsoft.com/office/drawing/2014/main" id="{D653919A-E7CD-4FC8-8C22-019673316FC4}"/>
              </a:ext>
            </a:extLst>
          </p:cNvPr>
          <p:cNvSpPr/>
          <p:nvPr userDrawn="1"/>
        </p:nvSpPr>
        <p:spPr bwMode="gray">
          <a:xfrm>
            <a:off x="6550855" y="1131977"/>
            <a:ext cx="633229" cy="14349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a:extLst>
              <a:ext uri="{FF2B5EF4-FFF2-40B4-BE49-F238E27FC236}">
                <a16:creationId xmlns:a16="http://schemas.microsoft.com/office/drawing/2014/main" id="{63D020A0-C673-400D-8D07-9B4444BF8D7C}"/>
              </a:ext>
            </a:extLst>
          </p:cNvPr>
          <p:cNvSpPr/>
          <p:nvPr userDrawn="1"/>
        </p:nvSpPr>
        <p:spPr bwMode="gray">
          <a:xfrm>
            <a:off x="7478457" y="1030092"/>
            <a:ext cx="431966"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6587205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r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r>
              <a:rPr lang="de-DE"/>
              <a:t>Titel der Präsentation</a:t>
            </a:r>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r>
              <a:rPr lang="de-DE"/>
              <a:t>22.01.2019</a:t>
            </a:r>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r Headline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r>
              <a:rPr lang="de-DE"/>
              <a:t>Titel der Präsentation</a:t>
            </a:r>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r>
              <a:rPr lang="de-DE"/>
              <a:t>22.01.2019</a:t>
            </a:r>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2007486" y="323505"/>
            <a:ext cx="4324497" cy="441984"/>
          </a:xfr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chemeClr val="accent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C80F0F"/>
                </a:solidFill>
                <a:effectLst/>
                <a:uLnTx/>
                <a:uFillTx/>
                <a:latin typeface="+mn-lt"/>
                <a:ea typeface="+mn-ea"/>
                <a:cs typeface="+mn-cs"/>
              </a:rPr>
              <a:t>Hinweistext für Impressum: </a:t>
            </a:r>
            <a:br>
              <a:rPr kumimoji="0" lang="de-DE" sz="700" b="0" i="0" u="none" strike="noStrike" kern="1200" cap="none" spc="0" normalizeH="0" baseline="0" noProof="0">
                <a:ln>
                  <a:noFill/>
                </a:ln>
                <a:solidFill>
                  <a:srgbClr val="C80F0F"/>
                </a:solidFill>
                <a:effectLst/>
                <a:uLnTx/>
                <a:uFillTx/>
                <a:latin typeface="+mn-lt"/>
                <a:ea typeface="+mn-ea"/>
                <a:cs typeface="+mn-cs"/>
              </a:rPr>
            </a:br>
            <a:r>
              <a:rPr kumimoji="0" lang="de-DE" sz="700" b="0" i="0" u="none" strike="noStrike" kern="1200" cap="none" spc="0" normalizeH="0" baseline="0" noProof="0">
                <a:ln>
                  <a:noFill/>
                </a:ln>
                <a:solidFill>
                  <a:srgbClr val="C80F0F"/>
                </a:solidFill>
                <a:effectLst/>
                <a:uLnTx/>
                <a:uFillTx/>
                <a:latin typeface="+mn-lt"/>
                <a:ea typeface="+mn-ea"/>
                <a:cs typeface="+mn-cs"/>
              </a:rPr>
              <a:t>Platzhaltertexte (Projekt-/Programmname, Anschrift, E-Mail etc.) bitte nach Bedarf anpassen/löschen. </a:t>
            </a:r>
            <a:br>
              <a:rPr kumimoji="0" lang="de-DE" sz="700" b="0" i="0" u="none" strike="noStrike" kern="1200" cap="none" spc="0" normalizeH="0" baseline="0" noProof="0">
                <a:ln>
                  <a:noFill/>
                </a:ln>
                <a:solidFill>
                  <a:srgbClr val="C80F0F"/>
                </a:solidFill>
                <a:effectLst/>
                <a:uLnTx/>
                <a:uFillTx/>
                <a:latin typeface="+mn-lt"/>
                <a:ea typeface="+mn-ea"/>
                <a:cs typeface="+mn-cs"/>
              </a:rPr>
            </a:br>
            <a:r>
              <a:rPr kumimoji="0" lang="de-DE" sz="700" b="0" i="0" u="none" strike="noStrike" kern="1200" cap="none" spc="0" normalizeH="0" baseline="0" noProof="0">
                <a:ln>
                  <a:noFill/>
                </a:ln>
                <a:solidFill>
                  <a:srgbClr val="C80F0F"/>
                </a:solidFill>
                <a:effectLst/>
                <a:uLnTx/>
                <a:uFillTx/>
                <a:latin typeface="+mn-lt"/>
                <a:ea typeface="+mn-ea"/>
                <a:cs typeface="+mn-cs"/>
              </a:rPr>
              <a:t>Löschen Sie den Platzhalter für das logo des Kooperationspartners falls nicht passend.</a:t>
            </a:r>
            <a:br>
              <a:rPr kumimoji="0" lang="de-DE" sz="700" b="0" i="0" u="none" strike="noStrike" kern="1200" cap="none" spc="0" normalizeH="0" baseline="0" noProof="0">
                <a:ln>
                  <a:noFill/>
                </a:ln>
                <a:solidFill>
                  <a:srgbClr val="C80F0F"/>
                </a:solidFill>
                <a:effectLst/>
                <a:uLnTx/>
                <a:uFillTx/>
                <a:latin typeface="+mn-lt"/>
                <a:ea typeface="+mn-ea"/>
                <a:cs typeface="+mn-cs"/>
              </a:rPr>
            </a:br>
            <a:r>
              <a:rPr kumimoji="0" lang="de-DE" sz="700" b="0" i="0" u="none" strike="noStrike" kern="1200" cap="none" spc="0" normalizeH="0" baseline="0" noProof="0">
                <a:ln>
                  <a:noFill/>
                </a:ln>
                <a:solidFill>
                  <a:srgbClr val="C80F0F"/>
                </a:solidFill>
                <a:effectLst/>
                <a:uLnTx/>
                <a:uFillTx/>
                <a:latin typeface="+mn-lt"/>
                <a:ea typeface="+mn-ea"/>
                <a:cs typeface="+mn-cs"/>
              </a:rPr>
              <a:t>(Dieser Hinweis ist im Präsentationsmodus nicht sichtbar und wird auch nicht ausgedruckt.)</a:t>
            </a:r>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r>
              <a:rPr lang="de-DE"/>
              <a:t>22.01.2019</a:t>
            </a:r>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r>
              <a:rPr lang="de-DE"/>
              <a:t>Titel der Präsentation</a:t>
            </a:r>
            <a:endParaRPr lang="en-US"/>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50495" y="1106921"/>
            <a:ext cx="3214511" cy="1323439"/>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Als Bundesunternehmen unterstützt die GIZ </a:t>
            </a:r>
            <a:br>
              <a:rPr kumimoji="0" lang="de-DE" sz="800" b="0" i="0" u="none" strike="noStrike" kern="0" cap="none" spc="0" normalizeH="0" baseline="0" noProof="0">
                <a:ln>
                  <a:noFill/>
                </a:ln>
                <a:solidFill>
                  <a:prstClr val="black"/>
                </a:solidFill>
                <a:effectLst/>
                <a:uLnTx/>
                <a:uFillTx/>
              </a:rPr>
            </a:br>
            <a:r>
              <a:rPr kumimoji="0" lang="de-DE" sz="800" b="0" i="0" u="none" strike="noStrike" kern="0" cap="none" spc="0" normalizeH="0" baseline="0" noProof="0">
                <a:ln>
                  <a:noFill/>
                </a:ln>
                <a:solidFill>
                  <a:prstClr val="black"/>
                </a:solidFill>
                <a:effectLst/>
                <a:uLnTx/>
                <a:uFillTx/>
              </a:rPr>
              <a:t>die deutsche Bundesregierung bei der Erreichung ihrer Ziele </a:t>
            </a:r>
            <a:br>
              <a:rPr kumimoji="0" lang="de-DE" sz="800" b="0" i="0" u="none" strike="noStrike" kern="0" cap="none" spc="0" normalizeH="0" baseline="0" noProof="0">
                <a:ln>
                  <a:noFill/>
                </a:ln>
                <a:solidFill>
                  <a:prstClr val="black"/>
                </a:solidFill>
                <a:effectLst/>
                <a:uLnTx/>
                <a:uFillTx/>
              </a:rPr>
            </a:br>
            <a:r>
              <a:rPr kumimoji="0" lang="de-DE" sz="800" b="0" i="0" u="none" strike="noStrike" kern="0" cap="none" spc="0" normalizeH="0" baseline="0" noProof="0">
                <a:ln>
                  <a:noFill/>
                </a:ln>
                <a:solidFill>
                  <a:prstClr val="black"/>
                </a:solidFill>
                <a:effectLst/>
                <a:uLnTx/>
                <a:uFillTx/>
              </a:rPr>
              <a:t>in der Internationalen Zusammenarbeit für nachhaltige Entwicklung.</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1" i="0" u="none" strike="noStrike" kern="0" cap="none" spc="0" normalizeH="0" baseline="0" noProof="0">
                <a:ln>
                  <a:noFill/>
                </a:ln>
                <a:solidFill>
                  <a:prstClr val="black"/>
                </a:solidFill>
                <a:effectLst/>
                <a:uLnTx/>
                <a:uFillTx/>
              </a:rPr>
              <a:t>Herausgeber: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Deutsche Gesellschaft für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Internationale 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Sitz der Gesellschaft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Bonn und Eschborn </a:t>
            </a: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2547859"/>
            <a:ext cx="3464422"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de-DE"/>
              <a:t>Mastertextformat bearbeiten</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p:nvPr>
        </p:nvSpPr>
        <p:spPr bwMode="gray">
          <a:xfrm>
            <a:off x="4386538" y="1106921"/>
            <a:ext cx="3428177" cy="1870741"/>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de-DE"/>
              <a:t>Mastertextformat bearbeiten</a:t>
            </a:r>
          </a:p>
        </p:txBody>
      </p:sp>
      <p:sp>
        <p:nvSpPr>
          <p:cNvPr id="11" name="Titel 4">
            <a:extLst>
              <a:ext uri="{FF2B5EF4-FFF2-40B4-BE49-F238E27FC236}">
                <a16:creationId xmlns:a16="http://schemas.microsoft.com/office/drawing/2014/main" id="{25948279-B0DD-4569-9447-FFB1B6C1C356}"/>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de-DE"/>
              <a:t>Impressum</a:t>
            </a:r>
          </a:p>
        </p:txBody>
      </p:sp>
      <p:sp>
        <p:nvSpPr>
          <p:cNvPr id="12" name="Textplatzhalter 2">
            <a:extLst>
              <a:ext uri="{FF2B5EF4-FFF2-40B4-BE49-F238E27FC236}">
                <a16:creationId xmlns:a16="http://schemas.microsoft.com/office/drawing/2014/main" id="{0D9D2269-B68A-4FB7-81ED-4D5317C4B88A}"/>
              </a:ext>
            </a:extLst>
          </p:cNvPr>
          <p:cNvSpPr>
            <a:spLocks noGrp="1"/>
          </p:cNvSpPr>
          <p:nvPr>
            <p:ph type="body" sz="quarter" idx="21"/>
          </p:nvPr>
        </p:nvSpPr>
        <p:spPr>
          <a:xfrm>
            <a:off x="4386263" y="3207008"/>
            <a:ext cx="2278856" cy="110800"/>
          </a:xfrm>
        </p:spPr>
        <p:txBody>
          <a:bodyPr wrap="none" lIns="0">
            <a:noAutofit/>
          </a:bodyPr>
          <a:lstStyle>
            <a:lvl1pPr>
              <a:defRPr lang="de-DE" sz="8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Mastertextformat bearbeiten</a:t>
            </a: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tonachweise und Quellen">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p:spPr>
        <p:txBody>
          <a:bodyPr numCol="2"/>
          <a:lstStyle>
            <a:lvl1pPr>
              <a:lnSpc>
                <a:spcPct val="100000"/>
              </a:lnSpc>
              <a:spcBef>
                <a:spcPts val="0"/>
              </a:spcBef>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de-DE"/>
              <a:t>Mastertextformat bearbeiten</a:t>
            </a:r>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de-DE" b="1"/>
              <a:t>Fotonachweise / Quellen</a:t>
            </a:r>
            <a:endParaRPr lang="de-DE"/>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2"/>
          <a:srcRect t="233" b="15579"/>
          <a:stretch/>
        </p:blipFill>
        <p:spPr bwMode="gray">
          <a:xfrm>
            <a:off x="123135" y="123825"/>
            <a:ext cx="8893865" cy="4083035"/>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a:stretch>
            <a:fillRect/>
          </a:stretch>
        </p:blipFill>
        <p:spPr bwMode="gray">
          <a:xfrm>
            <a:off x="123135" y="642425"/>
            <a:ext cx="8895600" cy="3910908"/>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6611814" y="4206860"/>
            <a:ext cx="2405185" cy="146927"/>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215591" y="1557990"/>
            <a:ext cx="3529299"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100" b="1" i="0" u="none" strike="noStrike" kern="0" cap="none" spc="0" normalizeH="0" baseline="0" noProof="0">
                <a:ln>
                  <a:noFill/>
                </a:ln>
                <a:solidFill>
                  <a:prstClr val="black"/>
                </a:solidFill>
                <a:effectLst/>
                <a:uLnTx/>
                <a:uFillTx/>
              </a:rPr>
              <a:t>Deutsche Gesellschaft für</a:t>
            </a:r>
            <a:br>
              <a:rPr kumimoji="0" lang="de-DE" sz="1100" b="1" i="0" u="none" strike="noStrike" kern="0" cap="none" spc="0" normalizeH="0" baseline="0" noProof="0">
                <a:ln>
                  <a:noFill/>
                </a:ln>
                <a:solidFill>
                  <a:prstClr val="black"/>
                </a:solidFill>
                <a:effectLst/>
                <a:uLnTx/>
                <a:uFillTx/>
              </a:rPr>
            </a:br>
            <a:r>
              <a:rPr kumimoji="0" lang="de-DE" sz="1100" b="1" i="0" u="none" strike="noStrike" kern="0" cap="none" spc="0" normalizeH="0" baseline="0" noProof="0">
                <a:ln>
                  <a:noFill/>
                </a:ln>
                <a:solidFill>
                  <a:prstClr val="black"/>
                </a:solidFill>
                <a:effectLst/>
                <a:uLnTx/>
                <a:uFillTx/>
              </a:rPr>
              <a:t>Internationale 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1"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rPr>
              <a:t>Sitz der Gesellschaft </a:t>
            </a:r>
            <a:br>
              <a:rPr kumimoji="0" lang="de-DE" sz="1100" b="0" i="0" u="none" strike="noStrike" kern="0" cap="none" spc="0" normalizeH="0" baseline="0" noProof="0">
                <a:ln>
                  <a:noFill/>
                </a:ln>
                <a:solidFill>
                  <a:prstClr val="black"/>
                </a:solidFill>
                <a:effectLst/>
                <a:uLnTx/>
                <a:uFillTx/>
              </a:rPr>
            </a:br>
            <a:r>
              <a:rPr kumimoji="0" lang="de-DE" sz="1100" b="0" i="0" u="none" strike="noStrike" kern="0" cap="none" spc="0" normalizeH="0" baseline="0" noProof="0">
                <a:ln>
                  <a:noFill/>
                </a:ln>
                <a:solidFill>
                  <a:prstClr val="black"/>
                </a:solidFill>
                <a:effectLst/>
                <a:uLnTx/>
                <a:uFillTx/>
              </a:rPr>
              <a:t>Bonn und Eschborn</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rPr>
              <a:t>Friedrich-Ebert-Allee 36 + 40</a:t>
            </a:r>
            <a:br>
              <a:rPr kumimoji="0" lang="de-DE" sz="1100" b="0" i="0" u="none" strike="noStrike" kern="0" cap="none" spc="0" normalizeH="0" baseline="0" noProof="0">
                <a:ln>
                  <a:noFill/>
                </a:ln>
                <a:solidFill>
                  <a:prstClr val="black"/>
                </a:solidFill>
                <a:effectLst/>
                <a:uLnTx/>
                <a:uFillTx/>
              </a:rPr>
            </a:br>
            <a:r>
              <a:rPr kumimoji="0" lang="de-DE" sz="1100" b="0" i="0" u="none" strike="noStrike" kern="0" cap="none" spc="0" normalizeH="0" baseline="0" noProof="0">
                <a:ln>
                  <a:noFill/>
                </a:ln>
                <a:solidFill>
                  <a:prstClr val="black"/>
                </a:solidFill>
                <a:effectLst/>
                <a:uLnTx/>
                <a:uFillTx/>
              </a:rPr>
              <a:t>53113 Bonn, Deutschland</a:t>
            </a:r>
            <a:br>
              <a:rPr kumimoji="0" lang="de-DE" sz="1100" b="0" i="0" u="none" strike="noStrike" kern="0" cap="none" spc="0" normalizeH="0" baseline="0" noProof="0">
                <a:ln>
                  <a:noFill/>
                </a:ln>
                <a:solidFill>
                  <a:prstClr val="black"/>
                </a:solidFill>
                <a:effectLst/>
                <a:uLnTx/>
                <a:uFillTx/>
              </a:rPr>
            </a:br>
            <a:r>
              <a:rPr kumimoji="0" lang="de-DE" sz="1100" b="0" i="0" u="none" strike="noStrike" kern="0" cap="none" spc="0" normalizeH="0" baseline="0" noProof="0">
                <a:ln>
                  <a:noFill/>
                </a:ln>
                <a:solidFill>
                  <a:prstClr val="black"/>
                </a:solidFill>
                <a:effectLst/>
                <a:uLnTx/>
                <a:uFillTx/>
              </a:rPr>
              <a:t>T  +49  228  44 60 - 0</a:t>
            </a:r>
            <a:br>
              <a:rPr kumimoji="0" lang="de-DE" sz="1100" b="0" i="0" u="none" strike="noStrike" kern="0" cap="none" spc="0" normalizeH="0" baseline="0" noProof="0">
                <a:ln>
                  <a:noFill/>
                </a:ln>
                <a:solidFill>
                  <a:prstClr val="black"/>
                </a:solidFill>
                <a:effectLst/>
                <a:uLnTx/>
                <a:uFillTx/>
              </a:rPr>
            </a:br>
            <a:r>
              <a:rPr kumimoji="0" lang="de-DE" sz="1100" b="0" i="0" u="none" strike="noStrike" kern="0" cap="none" spc="0" normalizeH="0" baseline="0" noProof="0">
                <a:ln>
                  <a:noFill/>
                </a:ln>
                <a:solidFill>
                  <a:prstClr val="black"/>
                </a:solidFill>
                <a:effectLst/>
                <a:uLnTx/>
                <a:uFillTx/>
              </a:rPr>
              <a:t>F  +49  228  44 60 - 17 66</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rPr>
              <a:t>E  info@giz.de</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rPr>
              <a:t>I   </a:t>
            </a:r>
            <a:r>
              <a:rPr kumimoji="0" lang="de-DE" sz="400" b="0" i="0" u="none" strike="noStrike" kern="0" cap="none" spc="0" normalizeH="0" baseline="0" noProof="0">
                <a:ln>
                  <a:noFill/>
                </a:ln>
                <a:solidFill>
                  <a:prstClr val="black"/>
                </a:solidFill>
                <a:effectLst/>
                <a:uLnTx/>
                <a:uFillTx/>
              </a:rPr>
              <a:t> </a:t>
            </a:r>
            <a:r>
              <a:rPr kumimoji="0" lang="de-DE" sz="1100" b="0" i="0" u="none" strike="noStrike" kern="0" cap="none" spc="0" normalizeH="0" baseline="0" noProof="0">
                <a:ln>
                  <a:noFill/>
                </a:ln>
                <a:solidFill>
                  <a:prstClr val="black"/>
                </a:solidFill>
                <a:effectLst/>
                <a:uLnTx/>
                <a:uFillTx/>
              </a:rPr>
              <a:t>www.giz.de</a:t>
            </a: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3525439" y="2560364"/>
            <a:ext cx="3221038"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mn-lt"/>
                <a:ea typeface="+mn-ea"/>
                <a:cs typeface="+mn-cs"/>
              </a:rPr>
              <a:t>Dag-</a:t>
            </a:r>
            <a:r>
              <a:rPr kumimoji="0" lang="de-DE" sz="1100" b="0" i="0" u="none" strike="noStrike" kern="0" cap="none" spc="0" normalizeH="0" baseline="0" noProof="0" err="1">
                <a:ln>
                  <a:noFill/>
                </a:ln>
                <a:solidFill>
                  <a:prstClr val="black"/>
                </a:solidFill>
                <a:effectLst/>
                <a:uLnTx/>
                <a:uFillTx/>
                <a:latin typeface="+mn-lt"/>
                <a:ea typeface="+mn-ea"/>
                <a:cs typeface="+mn-cs"/>
              </a:rPr>
              <a:t>Hammarskjöld</a:t>
            </a:r>
            <a:r>
              <a:rPr kumimoji="0" lang="de-DE" sz="1100" b="0" i="0" u="none" strike="noStrike" kern="0" cap="none" spc="0" normalizeH="0" baseline="0" noProof="0">
                <a:ln>
                  <a:noFill/>
                </a:ln>
                <a:solidFill>
                  <a:prstClr val="black"/>
                </a:solidFill>
                <a:effectLst/>
                <a:uLnTx/>
                <a:uFillTx/>
                <a:latin typeface="+mn-lt"/>
                <a:ea typeface="+mn-ea"/>
                <a:cs typeface="+mn-cs"/>
              </a:rPr>
              <a:t>-Weg 1 - 5</a:t>
            </a:r>
            <a:br>
              <a:rPr kumimoji="0" lang="de-DE" sz="1100" b="0" i="0" u="none" strike="noStrike" kern="0" cap="none" spc="0" normalizeH="0" baseline="0" noProof="0">
                <a:ln>
                  <a:noFill/>
                </a:ln>
                <a:solidFill>
                  <a:prstClr val="black"/>
                </a:solidFill>
                <a:effectLst/>
                <a:uLnTx/>
                <a:uFillTx/>
                <a:latin typeface="+mn-lt"/>
                <a:ea typeface="+mn-ea"/>
                <a:cs typeface="+mn-cs"/>
              </a:rPr>
            </a:br>
            <a:r>
              <a:rPr kumimoji="0" lang="de-DE" sz="1100" b="0" i="0" u="none" strike="noStrike" kern="0" cap="none" spc="0" normalizeH="0" baseline="0" noProof="0">
                <a:ln>
                  <a:noFill/>
                </a:ln>
                <a:solidFill>
                  <a:prstClr val="black"/>
                </a:solidFill>
                <a:effectLst/>
                <a:uLnTx/>
                <a:uFillTx/>
                <a:latin typeface="+mn-lt"/>
                <a:ea typeface="+mn-ea"/>
                <a:cs typeface="+mn-cs"/>
              </a:rPr>
              <a:t>65760 Eschborn, Deutschland</a:t>
            </a:r>
            <a:br>
              <a:rPr kumimoji="0" lang="de-DE" sz="1100" b="0" i="0" u="none" strike="noStrike" kern="0" cap="none" spc="0" normalizeH="0" baseline="0" noProof="0">
                <a:ln>
                  <a:noFill/>
                </a:ln>
                <a:solidFill>
                  <a:prstClr val="black"/>
                </a:solidFill>
                <a:effectLst/>
                <a:uLnTx/>
                <a:uFillTx/>
                <a:latin typeface="+mn-lt"/>
                <a:ea typeface="+mn-ea"/>
                <a:cs typeface="+mn-cs"/>
              </a:rPr>
            </a:br>
            <a:r>
              <a:rPr kumimoji="0" lang="de-DE" sz="1100" b="0" i="0" u="none" strike="noStrike" kern="0" cap="none" spc="0" normalizeH="0" baseline="0" noProof="0">
                <a:ln>
                  <a:noFill/>
                </a:ln>
                <a:solidFill>
                  <a:prstClr val="black"/>
                </a:solidFill>
                <a:effectLst/>
                <a:uLnTx/>
                <a:uFillTx/>
                <a:latin typeface="+mn-lt"/>
                <a:ea typeface="+mn-ea"/>
                <a:cs typeface="+mn-cs"/>
              </a:rPr>
              <a:t>T  +49  61 96  79 - 0</a:t>
            </a:r>
            <a:br>
              <a:rPr kumimoji="0" lang="de-DE" sz="1100" b="0" i="0" u="none" strike="noStrike" kern="0" cap="none" spc="0" normalizeH="0" baseline="0" noProof="0">
                <a:ln>
                  <a:noFill/>
                </a:ln>
                <a:solidFill>
                  <a:prstClr val="black"/>
                </a:solidFill>
                <a:effectLst/>
                <a:uLnTx/>
                <a:uFillTx/>
                <a:latin typeface="+mn-lt"/>
                <a:ea typeface="+mn-ea"/>
                <a:cs typeface="+mn-cs"/>
              </a:rPr>
            </a:br>
            <a:r>
              <a:rPr kumimoji="0" lang="de-DE" sz="1100" b="0" i="0" u="none" strike="noStrike" kern="0" cap="none" spc="0" normalizeH="0" baseline="0" noProof="0">
                <a:ln>
                  <a:noFill/>
                </a:ln>
                <a:solidFill>
                  <a:prstClr val="black"/>
                </a:solidFill>
                <a:effectLst/>
                <a:uLnTx/>
                <a:uFillTx/>
                <a:latin typeface="+mn-lt"/>
                <a:ea typeface="+mn-ea"/>
                <a:cs typeface="+mn-cs"/>
              </a:rPr>
              <a:t>F  +49  61 96  79 - 11 15</a:t>
            </a: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276665" y="4447384"/>
            <a:ext cx="1650218" cy="455460"/>
          </a:xfrm>
          <a:prstGeom prst="rect">
            <a:avLst/>
          </a:prstGeom>
        </p:spPr>
      </p:pic>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Grafik/Freisteller">
    <p:spTree>
      <p:nvGrpSpPr>
        <p:cNvPr id="1" name=""/>
        <p:cNvGrpSpPr/>
        <p:nvPr/>
      </p:nvGrpSpPr>
      <p:grpSpPr>
        <a:xfrm>
          <a:off x="0" y="0"/>
          <a:ext cx="0" cy="0"/>
          <a:chOff x="0" y="0"/>
          <a:chExt cx="0" cy="0"/>
        </a:xfrm>
      </p:grpSpPr>
      <p:pic>
        <p:nvPicPr>
          <p:cNvPr id="30" name="Grafik 29" descr="Ein Bild, das Screenshot enthält.&#10;&#10;Automatisch generierte Beschreibung">
            <a:extLst>
              <a:ext uri="{FF2B5EF4-FFF2-40B4-BE49-F238E27FC236}">
                <a16:creationId xmlns:a16="http://schemas.microsoft.com/office/drawing/2014/main" id="{A5AD85A5-A6F8-4851-92FD-EA6609DAF6FA}"/>
              </a:ext>
            </a:extLst>
          </p:cNvPr>
          <p:cNvPicPr>
            <a:picLocks noChangeAspect="1"/>
          </p:cNvPicPr>
          <p:nvPr userDrawn="1"/>
        </p:nvPicPr>
        <p:blipFill rotWithShape="1">
          <a:blip r:embed="rId2"/>
          <a:srcRect r="60723"/>
          <a:stretch/>
        </p:blipFill>
        <p:spPr>
          <a:xfrm>
            <a:off x="7505658" y="852600"/>
            <a:ext cx="465722" cy="563519"/>
          </a:xfrm>
          <a:prstGeom prst="rect">
            <a:avLst/>
          </a:prstGeom>
        </p:spPr>
      </p:pic>
      <p:pic>
        <p:nvPicPr>
          <p:cNvPr id="31" name="Grafik 30" descr="Ein Bild, das Screenshot enthält.&#10;&#10;Automatisch generierte Beschreibung">
            <a:extLst>
              <a:ext uri="{FF2B5EF4-FFF2-40B4-BE49-F238E27FC236}">
                <a16:creationId xmlns:a16="http://schemas.microsoft.com/office/drawing/2014/main" id="{4F0518D7-2DF0-4D50-B3EB-3D64E2485ABF}"/>
              </a:ext>
            </a:extLst>
          </p:cNvPr>
          <p:cNvPicPr>
            <a:picLocks noChangeAspect="1"/>
          </p:cNvPicPr>
          <p:nvPr userDrawn="1"/>
        </p:nvPicPr>
        <p:blipFill>
          <a:blip r:embed="rId3"/>
          <a:stretch>
            <a:fillRect/>
          </a:stretch>
        </p:blipFill>
        <p:spPr>
          <a:xfrm>
            <a:off x="5589808" y="852600"/>
            <a:ext cx="1584898" cy="563519"/>
          </a:xfrm>
          <a:prstGeom prst="rect">
            <a:avLst/>
          </a:prstGeom>
        </p:spPr>
      </p:pic>
      <p:sp>
        <p:nvSpPr>
          <p:cNvPr id="32" name="Rechteck 31">
            <a:extLst>
              <a:ext uri="{FF2B5EF4-FFF2-40B4-BE49-F238E27FC236}">
                <a16:creationId xmlns:a16="http://schemas.microsoft.com/office/drawing/2014/main" id="{3D8B1A33-9136-4498-A38F-1FAFEE6C912B}"/>
              </a:ext>
            </a:extLst>
          </p:cNvPr>
          <p:cNvSpPr/>
          <p:nvPr userDrawn="1"/>
        </p:nvSpPr>
        <p:spPr bwMode="gray">
          <a:xfrm>
            <a:off x="6550855" y="1131977"/>
            <a:ext cx="633229" cy="14349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a:extLst>
              <a:ext uri="{FF2B5EF4-FFF2-40B4-BE49-F238E27FC236}">
                <a16:creationId xmlns:a16="http://schemas.microsoft.com/office/drawing/2014/main" id="{13815075-80B4-4697-8852-2EC6A756D3E7}"/>
              </a:ext>
            </a:extLst>
          </p:cNvPr>
          <p:cNvSpPr/>
          <p:nvPr userDrawn="1"/>
        </p:nvSpPr>
        <p:spPr bwMode="gray">
          <a:xfrm>
            <a:off x="7530036" y="1030092"/>
            <a:ext cx="431966"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1. Auf dieses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Symbol klicken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um neues Fotos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einzufügen</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4247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2. Folie wieder zurücksetzen</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427969" y="128165"/>
            <a:ext cx="169708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3. ggfs. mit „Zuschneiden“ den Ausschnitt verändern</a:t>
            </a:r>
            <a:br>
              <a:rPr kumimoji="0" lang="de-DE" sz="1200" b="0" i="0" u="none" strike="noStrike" kern="1200" cap="none" spc="0" normalizeH="0" baseline="0" noProof="0">
                <a:ln>
                  <a:noFill/>
                </a:ln>
                <a:solidFill>
                  <a:prstClr val="black"/>
                </a:solidFill>
                <a:effectLst/>
                <a:uLnTx/>
                <a:uFillTx/>
                <a:latin typeface="+mn-lt"/>
                <a:ea typeface="+mn-ea"/>
                <a:cs typeface="+mn-cs"/>
              </a:rPr>
            </a:br>
            <a:endParaRPr kumimoji="0" lang="de-DE" sz="1200" b="0" i="0" u="none" strike="noStrike" kern="1200" cap="none" spc="0" normalizeH="0" baseline="0" noProof="0">
              <a:ln>
                <a:noFill/>
              </a:ln>
              <a:solidFill>
                <a:prstClr val="black"/>
              </a:solidFill>
              <a:effectLst/>
              <a:uLnTx/>
              <a:uFillTx/>
              <a:latin typeface="+mn-lt"/>
              <a:ea typeface="+mn-ea"/>
              <a:cs typeface="+mn-cs"/>
            </a:endParaRP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2902281" y="177800"/>
            <a:ext cx="2841162" cy="1061829"/>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Auf Bild oberhalb der Transparenz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Bild mit Taste ENTF löschen.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 Auf kleines Symbol in der Mitte der Seite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Foto auswählen.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Unter „Start/Folie zurücksetzen“.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Bei Bedarf unter „Format/Schneidewerkzeug“ </a:t>
            </a:r>
            <a:br>
              <a:rPr lang="de-DE" sz="900" b="0">
                <a:solidFill>
                  <a:schemeClr val="bg1">
                    <a:lumMod val="50000"/>
                  </a:schemeClr>
                </a:solidFill>
              </a:rPr>
            </a:br>
            <a:r>
              <a:rPr lang="de-DE" sz="900" b="0">
                <a:solidFill>
                  <a:schemeClr val="bg1">
                    <a:lumMod val="50000"/>
                  </a:schemeClr>
                </a:solidFill>
              </a:rPr>
              <a:t>Ausschnitt bearbeiten.</a:t>
            </a: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de-DE"/>
              <a:t>.</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23135" y="635156"/>
            <a:ext cx="8893865" cy="3030064"/>
          </a:xfrm>
          <a:prstGeom prst="rect">
            <a:avLst/>
          </a:prstGeom>
          <a:blipFill dpi="0" rotWithShape="1">
            <a:blip r:embed="rId6"/>
            <a:srcRect/>
            <a:stretch>
              <a:fillRect l="-10" r="-10"/>
            </a:stretch>
          </a:blipFill>
        </p:spPr>
        <p:txBody>
          <a:bodyPr wrap="square" lIns="576000" bIns="1036800" anchor="b">
            <a:noAutofit/>
          </a:bodyPr>
          <a:lstStyle>
            <a:lvl1pPr>
              <a:defRPr sz="2600" b="1">
                <a:solidFill>
                  <a:schemeClr val="tx1"/>
                </a:solidFill>
              </a:defRPr>
            </a:lvl1pPr>
          </a:lstStyle>
          <a:p>
            <a:r>
              <a:rPr lang="de-DE"/>
              <a:t>Titelfolie für Illustration/Freisteller </a:t>
            </a:r>
            <a:br>
              <a:rPr lang="de-DE"/>
            </a:br>
            <a:r>
              <a:rPr lang="de-DE"/>
              <a:t>mit weißem Hintergrund (austauschbar)</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a:t>Dies ist die </a:t>
            </a:r>
            <a:r>
              <a:rPr lang="de-DE" err="1"/>
              <a:t>Subline</a:t>
            </a:r>
            <a:endParaRPr lang="de-DE"/>
          </a:p>
          <a:p>
            <a:pPr lvl="0"/>
            <a:r>
              <a:rPr lang="de-DE"/>
              <a:t>Projektname | Datum</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a:stretch>
            <a:fillRect/>
          </a:stretch>
        </p:blipFill>
        <p:spPr bwMode="gray">
          <a:xfrm>
            <a:off x="7497022" y="1475105"/>
            <a:ext cx="1246909" cy="860367"/>
          </a:xfrm>
          <a:prstGeom prst="rect">
            <a:avLst/>
          </a:prstGeom>
        </p:spPr>
      </p:pic>
      <p:cxnSp>
        <p:nvCxnSpPr>
          <p:cNvPr id="29" name="Gerade Verbindung mit Pfeil 28">
            <a:extLst>
              <a:ext uri="{FF2B5EF4-FFF2-40B4-BE49-F238E27FC236}">
                <a16:creationId xmlns:a16="http://schemas.microsoft.com/office/drawing/2014/main" id="{B1AFA279-6BD4-4D5A-91D6-9AF666C8CC39}"/>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5493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Alternative">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a:t>Dies ist die </a:t>
            </a:r>
            <a:r>
              <a:rPr lang="de-DE" err="1"/>
              <a:t>Subline</a:t>
            </a:r>
            <a:r>
              <a:rPr lang="de-DE"/>
              <a:t> </a:t>
            </a:r>
          </a:p>
          <a:p>
            <a:pPr lvl="0"/>
            <a:r>
              <a:rPr lang="de-DE"/>
              <a:t>Projektname | Datum</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de-DE"/>
              <a:t>Alternative Titelfolie</a:t>
            </a:r>
            <a:br>
              <a:rPr lang="de-DE"/>
            </a:br>
            <a:r>
              <a:rPr lang="de-DE"/>
              <a:t>ohne Foto</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4"/>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1247819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r>
              <a:rPr lang="de-DE"/>
              <a:t>Titel der Präsentation</a:t>
            </a:r>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r>
              <a:rPr lang="de-DE"/>
              <a:t>22.01.2019</a:t>
            </a:r>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p:nvPr>
        </p:nvSpPr>
        <p:spPr bwMode="gray">
          <a:xfrm>
            <a:off x="449818" y="1020969"/>
            <a:ext cx="7172684" cy="3495469"/>
          </a:xfrm>
        </p:spPr>
        <p:txBody>
          <a:bodyPr/>
          <a:lstStyle>
            <a:lvl1pPr marL="228600" indent="-228600">
              <a:spcBef>
                <a:spcPts val="1800"/>
              </a:spcBef>
              <a:buFont typeface="+mj-lt"/>
              <a:buAutoNum type="arabicPeriod"/>
              <a:defRPr/>
            </a:lvl1pPr>
          </a:lstStyle>
          <a:p>
            <a:pPr lvl="0"/>
            <a:r>
              <a:rPr lang="de-DE"/>
              <a:t>Mastertextformat bearbeiten</a:t>
            </a:r>
          </a:p>
        </p:txBody>
      </p:sp>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r>
              <a:rPr lang="de-DE"/>
              <a:t>Titel der Präsentation</a:t>
            </a:r>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r>
              <a:rPr lang="de-DE"/>
              <a:t>22.01.2019</a:t>
            </a:r>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p:nvPr>
        </p:nvSpPr>
        <p:spPr bwMode="gray">
          <a:xfrm>
            <a:off x="449818" y="1020969"/>
            <a:ext cx="7172684" cy="2810133"/>
          </a:xfrm>
        </p:spPr>
        <p:txBody>
          <a:bodyPr/>
          <a:lstStyle>
            <a:lvl1pPr marL="228600" indent="-228600">
              <a:spcBef>
                <a:spcPts val="1800"/>
              </a:spcBef>
              <a:buFont typeface="+mj-lt"/>
              <a:buAutoNum type="arabicPeriod"/>
              <a:defRPr/>
            </a:lvl1pPr>
          </a:lstStyle>
          <a:p>
            <a:pPr lvl="0"/>
            <a:r>
              <a:rPr lang="de-DE"/>
              <a:t>Mastertextformat bearbeiten</a:t>
            </a:r>
          </a:p>
        </p:txBody>
      </p:sp>
    </p:spTree>
    <p:extLst>
      <p:ext uri="{BB962C8B-B14F-4D97-AF65-F5344CB8AC3E}">
        <p14:creationId xmlns:p14="http://schemas.microsoft.com/office/powerpoint/2010/main" val="2287411557"/>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tartfolie s/w ">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a:stretch>
            <a:fillRect/>
          </a:stretch>
        </p:blipFill>
        <p:spPr bwMode="gray">
          <a:xfrm>
            <a:off x="123135" y="1570255"/>
            <a:ext cx="8895600" cy="3030064"/>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a:t>Dies ist die </a:t>
            </a:r>
            <a:r>
              <a:rPr lang="de-DE" err="1"/>
              <a:t>Subline</a:t>
            </a:r>
            <a:endParaRPr lang="de-DE"/>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de-DE"/>
              <a:t>Kapitel- Startfolie</a:t>
            </a:r>
            <a:br>
              <a:rPr lang="de-DE"/>
            </a:br>
            <a:r>
              <a:rPr lang="de-DE" noProof="0"/>
              <a:t>mit s/w GIZ Key Visual</a:t>
            </a:r>
            <a:endParaRPr lang="de-DE"/>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r>
              <a:rPr lang="de-DE"/>
              <a:t>22.01.2019</a:t>
            </a:r>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r>
              <a:rPr lang="de-DE"/>
              <a:t>Titel der Präsentation</a:t>
            </a:r>
            <a:endParaRPr lang="en-US"/>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tartfolie Foto">
    <p:spTree>
      <p:nvGrpSpPr>
        <p:cNvPr id="1" name=""/>
        <p:cNvGrpSpPr/>
        <p:nvPr/>
      </p:nvGrpSpPr>
      <p:grpSpPr>
        <a:xfrm>
          <a:off x="0" y="0"/>
          <a:ext cx="0" cy="0"/>
          <a:chOff x="0" y="0"/>
          <a:chExt cx="0" cy="0"/>
        </a:xfrm>
      </p:grpSpPr>
      <p:pic>
        <p:nvPicPr>
          <p:cNvPr id="30" name="Grafik 29" descr="Ein Bild, das Screenshot enthält.&#10;&#10;Automatisch generierte Beschreibung">
            <a:extLst>
              <a:ext uri="{FF2B5EF4-FFF2-40B4-BE49-F238E27FC236}">
                <a16:creationId xmlns:a16="http://schemas.microsoft.com/office/drawing/2014/main" id="{44D13A53-E295-469E-858E-7B58C3A9BDEE}"/>
              </a:ext>
            </a:extLst>
          </p:cNvPr>
          <p:cNvPicPr>
            <a:picLocks noChangeAspect="1"/>
          </p:cNvPicPr>
          <p:nvPr userDrawn="1"/>
        </p:nvPicPr>
        <p:blipFill rotWithShape="1">
          <a:blip r:embed="rId2"/>
          <a:srcRect r="60723"/>
          <a:stretch/>
        </p:blipFill>
        <p:spPr>
          <a:xfrm>
            <a:off x="7500969" y="852600"/>
            <a:ext cx="465722" cy="563519"/>
          </a:xfrm>
          <a:prstGeom prst="rect">
            <a:avLst/>
          </a:prstGeom>
        </p:spPr>
      </p:pic>
      <p:pic>
        <p:nvPicPr>
          <p:cNvPr id="31" name="Grafik 30" descr="Ein Bild, das Screenshot enthält.&#10;&#10;Automatisch generierte Beschreibung">
            <a:extLst>
              <a:ext uri="{FF2B5EF4-FFF2-40B4-BE49-F238E27FC236}">
                <a16:creationId xmlns:a16="http://schemas.microsoft.com/office/drawing/2014/main" id="{039598BE-791E-4D95-98E2-387FD9AFFE2B}"/>
              </a:ext>
            </a:extLst>
          </p:cNvPr>
          <p:cNvPicPr>
            <a:picLocks noChangeAspect="1"/>
          </p:cNvPicPr>
          <p:nvPr userDrawn="1"/>
        </p:nvPicPr>
        <p:blipFill>
          <a:blip r:embed="rId3"/>
          <a:stretch>
            <a:fillRect/>
          </a:stretch>
        </p:blipFill>
        <p:spPr>
          <a:xfrm>
            <a:off x="5589808" y="852600"/>
            <a:ext cx="1584898" cy="563519"/>
          </a:xfrm>
          <a:prstGeom prst="rect">
            <a:avLst/>
          </a:prstGeom>
        </p:spPr>
      </p:pic>
      <p:sp>
        <p:nvSpPr>
          <p:cNvPr id="32" name="Rechteck 31">
            <a:extLst>
              <a:ext uri="{FF2B5EF4-FFF2-40B4-BE49-F238E27FC236}">
                <a16:creationId xmlns:a16="http://schemas.microsoft.com/office/drawing/2014/main" id="{15D7DBD6-6353-423F-8FD4-C16E2BBCE1B4}"/>
              </a:ext>
            </a:extLst>
          </p:cNvPr>
          <p:cNvSpPr/>
          <p:nvPr userDrawn="1"/>
        </p:nvSpPr>
        <p:spPr bwMode="gray">
          <a:xfrm>
            <a:off x="6550855" y="1131977"/>
            <a:ext cx="633229" cy="14349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a:extLst>
              <a:ext uri="{FF2B5EF4-FFF2-40B4-BE49-F238E27FC236}">
                <a16:creationId xmlns:a16="http://schemas.microsoft.com/office/drawing/2014/main" id="{ED021507-F859-4746-88F8-317706961200}"/>
              </a:ext>
            </a:extLst>
          </p:cNvPr>
          <p:cNvSpPr/>
          <p:nvPr userDrawn="1"/>
        </p:nvSpPr>
        <p:spPr bwMode="gray">
          <a:xfrm>
            <a:off x="7525347" y="1030092"/>
            <a:ext cx="431966"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de-DE"/>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1. Auf dieses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Symbol klicken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um neues Fotos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einzufügen</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4247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2. Folie wieder zurücksetzen</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427969" y="128165"/>
            <a:ext cx="169708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3. ggfs. mit „Zuschneiden“ den Ausschnitt verändern</a:t>
            </a:r>
            <a:br>
              <a:rPr kumimoji="0" lang="de-DE" sz="1200" b="0" i="0" u="none" strike="noStrike" kern="1200" cap="none" spc="0" normalizeH="0" baseline="0" noProof="0">
                <a:ln>
                  <a:noFill/>
                </a:ln>
                <a:solidFill>
                  <a:prstClr val="black"/>
                </a:solidFill>
                <a:effectLst/>
                <a:uLnTx/>
                <a:uFillTx/>
                <a:latin typeface="+mn-lt"/>
                <a:ea typeface="+mn-ea"/>
                <a:cs typeface="+mn-cs"/>
              </a:rPr>
            </a:br>
            <a:endParaRPr kumimoji="0" lang="de-DE" sz="1200" b="0" i="0" u="none" strike="noStrike" kern="1200" cap="none" spc="0" normalizeH="0" baseline="0" noProof="0">
              <a:ln>
                <a:noFill/>
              </a:ln>
              <a:solidFill>
                <a:prstClr val="black"/>
              </a:solidFill>
              <a:effectLst/>
              <a:uLnTx/>
              <a:uFillTx/>
              <a:latin typeface="+mn-lt"/>
              <a:ea typeface="+mn-ea"/>
              <a:cs typeface="+mn-cs"/>
            </a:endParaRP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9" name="how">
            <a:extLst>
              <a:ext uri="{FF2B5EF4-FFF2-40B4-BE49-F238E27FC236}">
                <a16:creationId xmlns:a16="http://schemas.microsoft.com/office/drawing/2014/main" id="{B4432FF7-B852-4F03-B6BA-EEC7AD563D82}"/>
              </a:ext>
            </a:extLst>
          </p:cNvPr>
          <p:cNvSpPr txBox="1"/>
          <p:nvPr userDrawn="1"/>
        </p:nvSpPr>
        <p:spPr bwMode="gray">
          <a:xfrm>
            <a:off x="-2902281" y="177800"/>
            <a:ext cx="2841162" cy="1061829"/>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Auf Bild oberhalb der Transparenz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Bild mit Taste ENTF löschen.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 Auf kleines Symbol in der Mitte der Seite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Foto auswählen.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Unter „Start/Folie zurücksetzen“.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Bei Bedarf unter „Format/Schneidewerkzeug“ </a:t>
            </a:r>
            <a:br>
              <a:rPr lang="de-DE" sz="900" b="0">
                <a:solidFill>
                  <a:schemeClr val="bg1">
                    <a:lumMod val="50000"/>
                  </a:schemeClr>
                </a:solidFill>
              </a:rPr>
            </a:br>
            <a:r>
              <a:rPr lang="de-DE" sz="900" b="0">
                <a:solidFill>
                  <a:schemeClr val="bg1">
                    <a:lumMod val="50000"/>
                  </a:schemeClr>
                </a:solidFill>
              </a:rPr>
              <a:t>Ausschnitt bearbeiten.</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4">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de-DE"/>
              <a:t>Kapitel- Startfolie</a:t>
            </a:r>
            <a:br>
              <a:rPr lang="de-DE"/>
            </a:br>
            <a:r>
              <a:rPr lang="de-DE"/>
              <a:t>mit Hintergrundfoto (austauschbar)</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7497022" y="1475105"/>
            <a:ext cx="1246909" cy="860367"/>
          </a:xfrm>
          <a:prstGeom prst="rect">
            <a:avLst/>
          </a:prstGeom>
        </p:spPr>
      </p:pic>
      <p:sp>
        <p:nvSpPr>
          <p:cNvPr id="2" name="Datumsplatzhalter 1">
            <a:extLst>
              <a:ext uri="{FF2B5EF4-FFF2-40B4-BE49-F238E27FC236}">
                <a16:creationId xmlns:a16="http://schemas.microsoft.com/office/drawing/2014/main" id="{FDD79862-8BF3-4D14-AF58-2F22BF60427E}"/>
              </a:ext>
            </a:extLst>
          </p:cNvPr>
          <p:cNvSpPr>
            <a:spLocks noGrp="1"/>
          </p:cNvSpPr>
          <p:nvPr>
            <p:ph type="dt" sz="half" idx="12"/>
          </p:nvPr>
        </p:nvSpPr>
        <p:spPr bwMode="gray"/>
        <p:txBody>
          <a:bodyPr/>
          <a:lstStyle/>
          <a:p>
            <a:r>
              <a:rPr lang="de-DE"/>
              <a:t>22.01.2019</a:t>
            </a:r>
          </a:p>
        </p:txBody>
      </p:sp>
      <p:sp>
        <p:nvSpPr>
          <p:cNvPr id="4" name="Fußzeilenplatzhalter 3">
            <a:extLst>
              <a:ext uri="{FF2B5EF4-FFF2-40B4-BE49-F238E27FC236}">
                <a16:creationId xmlns:a16="http://schemas.microsoft.com/office/drawing/2014/main" id="{2CB5F56C-6422-4495-9DA4-2AF22406E267}"/>
              </a:ext>
            </a:extLst>
          </p:cNvPr>
          <p:cNvSpPr>
            <a:spLocks noGrp="1"/>
          </p:cNvSpPr>
          <p:nvPr>
            <p:ph type="ftr" sz="quarter" idx="13"/>
          </p:nvPr>
        </p:nvSpPr>
        <p:spPr bwMode="gray"/>
        <p:txBody>
          <a:bodyPr/>
          <a:lstStyle/>
          <a:p>
            <a:r>
              <a:rPr lang="de-DE"/>
              <a:t>Titel der Präsentation</a:t>
            </a:r>
            <a:endParaRPr lang="en-US"/>
          </a:p>
        </p:txBody>
      </p:sp>
      <p:sp>
        <p:nvSpPr>
          <p:cNvPr id="5" name="Foliennummernplatzhalter 4">
            <a:extLst>
              <a:ext uri="{FF2B5EF4-FFF2-40B4-BE49-F238E27FC236}">
                <a16:creationId xmlns:a16="http://schemas.microsoft.com/office/drawing/2014/main" id="{2D7E061E-EDDF-4769-84B3-644BEC3FD70D}"/>
              </a:ext>
            </a:extLst>
          </p:cNvPr>
          <p:cNvSpPr>
            <a:spLocks noGrp="1"/>
          </p:cNvSpPr>
          <p:nvPr>
            <p:ph type="sldNum" sz="quarter" idx="14"/>
          </p:nvPr>
        </p:nvSpPr>
        <p:spPr bwMode="gray"/>
        <p:txBody>
          <a:bodyPr/>
          <a:lstStyle/>
          <a:p>
            <a:r>
              <a:rPr lang="de-DE"/>
              <a:t>Seite </a:t>
            </a:r>
            <a:fld id="{3A8B5DB7-81A8-4ED4-916B-6B23CD603687}" type="slidenum">
              <a:rPr smtClean="0"/>
              <a:pPr/>
              <a:t>‹Nr.›</a:t>
            </a:fld>
            <a:endParaRP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pPr lvl="0"/>
            <a:r>
              <a:rPr lang="de-DE"/>
              <a:t>Dies ist die </a:t>
            </a:r>
            <a:r>
              <a:rPr lang="de-DE" err="1"/>
              <a:t>Subline</a:t>
            </a:r>
            <a:endParaRPr lang="de-DE"/>
          </a:p>
        </p:txBody>
      </p:sp>
      <p:cxnSp>
        <p:nvCxnSpPr>
          <p:cNvPr id="29" name="Gerade Verbindung mit Pfeil 28">
            <a:extLst>
              <a:ext uri="{FF2B5EF4-FFF2-40B4-BE49-F238E27FC236}">
                <a16:creationId xmlns:a16="http://schemas.microsoft.com/office/drawing/2014/main" id="{32E200F4-77BE-447A-A909-46651560A0DE}"/>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36">
            <a:extLst>
              <a:ext uri="{BEBA8EAE-BF5A-486C-A8C5-ECC9F3942E4B}">
                <a14:imgProps xmlns:a14="http://schemas.microsoft.com/office/drawing/2010/main">
                  <a14:imgLayer r:embed="rId37">
                    <a14:imgEffect>
                      <a14:brightnessContrast bright="-8000"/>
                    </a14:imgEffect>
                  </a14:imgLayer>
                </a14:imgProps>
              </a:ext>
              <a:ext uri="{28A0092B-C50C-407E-A947-70E740481C1C}">
                <a14:useLocalDpi xmlns:a14="http://schemas.microsoft.com/office/drawing/2010/main" val="0"/>
              </a:ext>
            </a:extLst>
          </a:blip>
          <a:srcRect r="64013"/>
          <a:stretch/>
        </p:blipFill>
        <p:spPr bwMode="gray">
          <a:xfrm>
            <a:off x="8692041" y="4778859"/>
            <a:ext cx="309835" cy="237625"/>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8167688" y="4600319"/>
            <a:ext cx="849312" cy="5189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1783022" y="4926384"/>
            <a:ext cx="5839479" cy="92333"/>
          </a:xfrm>
          <a:prstGeom prst="rect">
            <a:avLst/>
          </a:prstGeom>
        </p:spPr>
        <p:txBody>
          <a:bodyPr vert="horz" wrap="square" lIns="0" tIns="0" rIns="0" bIns="0" rtlCol="0" anchor="ctr">
            <a:spAutoFit/>
          </a:bodyPr>
          <a:lstStyle>
            <a:lvl1pPr algn="l">
              <a:defRPr sz="600" spc="38" baseline="0">
                <a:solidFill>
                  <a:schemeClr val="tx1">
                    <a:lumMod val="50000"/>
                    <a:lumOff val="50000"/>
                  </a:schemeClr>
                </a:solidFill>
                <a:latin typeface="Arial" panose="020B0604020202020204" pitchFamily="34" charset="0"/>
                <a:cs typeface="Arial" panose="020B0604020202020204" pitchFamily="34" charset="0"/>
              </a:defRPr>
            </a:lvl1pPr>
          </a:lstStyle>
          <a:p>
            <a:r>
              <a:rPr lang="de-DE"/>
              <a:t>Titel der Präsentation</a:t>
            </a:r>
            <a:endParaRPr lang="en-US"/>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059417" y="4926383"/>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r>
              <a:rPr lang="de-DE"/>
              <a:t>22.01.2019</a:t>
            </a:r>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449817" y="4926383"/>
            <a:ext cx="450850" cy="92333"/>
          </a:xfrm>
          <a:prstGeom prst="rect">
            <a:avLst/>
          </a:prstGeom>
        </p:spPr>
        <p:txBody>
          <a:bodyPr vert="horz" wrap="square" lIns="0" tIns="0" rIns="0" bIns="0" rtlCol="0" anchor="ctr">
            <a:spAutoFit/>
          </a:bodyPr>
          <a:lstStyle>
            <a:lvl1pPr algn="l">
              <a:defRPr lang="de-DE" sz="600" spc="38" baseline="0" smtClean="0">
                <a:solidFill>
                  <a:schemeClr val="tx2"/>
                </a:solidFill>
                <a:latin typeface="Arial" panose="020B0604020202020204" pitchFamily="34" charset="0"/>
                <a:cs typeface="Arial" panose="020B0604020202020204" pitchFamily="34" charset="0"/>
              </a:defRPr>
            </a:lvl1pPr>
          </a:lstStyle>
          <a:p>
            <a:r>
              <a:rPr lang="de-DE"/>
              <a:t>Seite </a:t>
            </a:r>
            <a:fld id="{3A8B5DB7-81A8-4ED4-916B-6B23CD603687}" type="slidenum">
              <a:rPr smtClean="0"/>
              <a:pPr/>
              <a:t>‹Nr.›</a:t>
            </a:fld>
            <a:endParaRPr/>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1644649"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917820"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449818" y="1020969"/>
            <a:ext cx="7172684" cy="3495470"/>
          </a:xfrm>
          <a:prstGeom prst="rect">
            <a:avLst/>
          </a:prstGeom>
        </p:spPr>
        <p:txBody>
          <a:bodyPr vert="horz" lIns="0" tIns="0" rIns="72000" bIns="0" rtlCol="0">
            <a:noAutofit/>
          </a:bodyPr>
          <a:lstStyle/>
          <a:p>
            <a:pPr lvl="0"/>
            <a:r>
              <a:rPr lang="de-DE"/>
              <a:t>Mastertextformat bearbeiten</a:t>
            </a:r>
          </a:p>
          <a:p>
            <a:pPr lvl="1">
              <a:buClr>
                <a:schemeClr val="accent1"/>
              </a:buClr>
            </a:pPr>
            <a:r>
              <a:rPr lang="de-DE"/>
              <a:t>Zweite Ebene</a:t>
            </a:r>
          </a:p>
          <a:p>
            <a:pPr lvl="2">
              <a:buClr>
                <a:schemeClr val="accent1"/>
              </a:buClr>
            </a:pPr>
            <a:r>
              <a:rPr lang="de-DE"/>
              <a:t>Dritte Ebene</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449817" y="240212"/>
            <a:ext cx="7172684" cy="540544"/>
          </a:xfrm>
          <a:prstGeom prst="rect">
            <a:avLst/>
          </a:prstGeom>
        </p:spPr>
        <p:txBody>
          <a:bodyPr vert="horz" lIns="0" tIns="0" rIns="72000" bIns="0" rtlCol="0" anchor="b">
            <a:noAutofit/>
          </a:bodyPr>
          <a:lstStyle/>
          <a:p>
            <a:endParaRPr lang="de-DE"/>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14" r:id="rId2"/>
    <p:sldLayoutId id="2147483815" r:id="rId3"/>
    <p:sldLayoutId id="2147483818" r:id="rId4"/>
    <p:sldLayoutId id="2147483819" r:id="rId5"/>
    <p:sldLayoutId id="2147483858" r:id="rId6"/>
    <p:sldLayoutId id="2147483859" r:id="rId7"/>
    <p:sldLayoutId id="2147483824" r:id="rId8"/>
    <p:sldLayoutId id="2147483822" r:id="rId9"/>
    <p:sldLayoutId id="2147483823" r:id="rId10"/>
    <p:sldLayoutId id="2147483821" r:id="rId11"/>
    <p:sldLayoutId id="2147483826" r:id="rId12"/>
    <p:sldLayoutId id="2147483827" r:id="rId13"/>
    <p:sldLayoutId id="2147483825" r:id="rId14"/>
    <p:sldLayoutId id="2147483829" r:id="rId15"/>
    <p:sldLayoutId id="2147483838" r:id="rId16"/>
    <p:sldLayoutId id="2147483832" r:id="rId17"/>
    <p:sldLayoutId id="2147483828" r:id="rId18"/>
    <p:sldLayoutId id="2147483830" r:id="rId19"/>
    <p:sldLayoutId id="2147483831" r:id="rId20"/>
    <p:sldLayoutId id="2147483834" r:id="rId21"/>
    <p:sldLayoutId id="2147483835" r:id="rId22"/>
    <p:sldLayoutId id="2147483836" r:id="rId23"/>
    <p:sldLayoutId id="2147483837" r:id="rId24"/>
    <p:sldLayoutId id="2147483839" r:id="rId25"/>
    <p:sldLayoutId id="2147483852" r:id="rId26"/>
    <p:sldLayoutId id="2147483843" r:id="rId27"/>
    <p:sldLayoutId id="2147483847" r:id="rId28"/>
    <p:sldLayoutId id="2147483846" r:id="rId29"/>
    <p:sldLayoutId id="2147483841" r:id="rId30"/>
    <p:sldLayoutId id="2147483842" r:id="rId31"/>
    <p:sldLayoutId id="2147483857" r:id="rId32"/>
    <p:sldLayoutId id="2147483856" r:id="rId33"/>
    <p:sldLayoutId id="2147483840" r:id="rId34"/>
  </p:sldLayoutIdLst>
  <p:transition>
    <p:fade/>
  </p:transition>
  <p:hf hdr="0"/>
  <p:txStyles>
    <p:title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VIhlxRHXN7M" TargetMode="External"/><Relationship Id="rId3" Type="http://schemas.openxmlformats.org/officeDocument/2006/relationships/hyperlink" Target="https://www.giz.de/en/worldwide/79490.html" TargetMode="External"/><Relationship Id="rId7" Type="http://schemas.openxmlformats.org/officeDocument/2006/relationships/hyperlink" Target="https://www.youtube.com/watch?v=5x2Ak8YReW8"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hyperlink" Target="https://www.youtube.com/watch?v=lthLW7Ik6Ck&amp;feature=youtu.be" TargetMode="External"/><Relationship Id="rId5" Type="http://schemas.openxmlformats.org/officeDocument/2006/relationships/image" Target="../media/image12.png"/><Relationship Id="rId4" Type="http://schemas.openxmlformats.org/officeDocument/2006/relationships/hyperlink" Target="http://www.partnershipsforprevention.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iz.de/en/worldwide/79490.html"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hyperlink" Target="http://www.partnershipsforprevention.org/" TargetMode="External"/><Relationship Id="rId5" Type="http://schemas.openxmlformats.org/officeDocument/2006/relationships/image" Target="../media/image13.png"/><Relationship Id="rId4" Type="http://schemas.openxmlformats.org/officeDocument/2006/relationships/hyperlink" Target="https://gizonline.sharepoint.com/sites/Digital-Gateway/SitePages/Empowerment_goes_Digital_Nokaneng.asp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iz.de/en/worldwide/85267.html"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https://www.giz.de/en/worldwide/37332.html"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giz.de/en/worldwide/79490.html"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hyperlink" Target="http://www.partnershipsforprevention.org/" TargetMode="External"/><Relationship Id="rId4" Type="http://schemas.openxmlformats.org/officeDocument/2006/relationships/hyperlink" Target="https://gizonline.sharepoint.com/:b:/r/sites/beezy/groups/1517/Shared%20Documents/03%20Sektoren%20und%20Themen/Corona-Response%20measures%20%26%20Gender/COVID19%20Responses%20to%20SGBV/GIZ_2020_EN_Step%20it%20Up%20-%20Gender%20aware%20reporting%20on%20COVID-19.pdf?csf=1&amp;web=1&amp;e=S2brJh"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iz.de/en/worldwide/75649.html"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16.emf"/><Relationship Id="rId4" Type="http://schemas.openxmlformats.org/officeDocument/2006/relationships/hyperlink" Target="https://herandnow.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C25336D8-13D9-40B3-9E5F-E721D280A2B2}"/>
              </a:ext>
            </a:extLst>
          </p:cNvPr>
          <p:cNvSpPr>
            <a:spLocks noGrp="1"/>
          </p:cNvSpPr>
          <p:nvPr>
            <p:ph type="body" sz="quarter" idx="10"/>
          </p:nvPr>
        </p:nvSpPr>
        <p:spPr>
          <a:xfrm>
            <a:off x="699848" y="2775458"/>
            <a:ext cx="7970837" cy="592470"/>
          </a:xfrm>
        </p:spPr>
        <p:txBody>
          <a:bodyPr/>
          <a:lstStyle/>
          <a:p>
            <a:r>
              <a:rPr lang="de-DE"/>
              <a:t>KC Rule </a:t>
            </a:r>
            <a:r>
              <a:rPr lang="de-DE" err="1"/>
              <a:t>of</a:t>
            </a:r>
            <a:r>
              <a:rPr lang="de-DE"/>
              <a:t> Law, Gender, Security I Division </a:t>
            </a:r>
            <a:r>
              <a:rPr lang="de-DE" err="1"/>
              <a:t>Governance</a:t>
            </a:r>
            <a:r>
              <a:rPr lang="de-DE"/>
              <a:t> and Conflict I </a:t>
            </a:r>
            <a:r>
              <a:rPr lang="de-DE" err="1"/>
              <a:t>Sectoral</a:t>
            </a:r>
            <a:r>
              <a:rPr lang="de-DE"/>
              <a:t> Department</a:t>
            </a:r>
          </a:p>
          <a:p>
            <a:r>
              <a:rPr lang="de-DE"/>
              <a:t>|June 2020</a:t>
            </a:r>
          </a:p>
        </p:txBody>
      </p:sp>
      <p:sp>
        <p:nvSpPr>
          <p:cNvPr id="3" name="Titel 2">
            <a:extLst>
              <a:ext uri="{FF2B5EF4-FFF2-40B4-BE49-F238E27FC236}">
                <a16:creationId xmlns:a16="http://schemas.microsoft.com/office/drawing/2014/main" id="{9C7D0A59-B41E-4195-8F4D-96DB244F1C1B}"/>
              </a:ext>
            </a:extLst>
          </p:cNvPr>
          <p:cNvSpPr>
            <a:spLocks noGrp="1"/>
          </p:cNvSpPr>
          <p:nvPr>
            <p:ph type="title"/>
          </p:nvPr>
        </p:nvSpPr>
        <p:spPr>
          <a:xfrm>
            <a:off x="699848" y="1906648"/>
            <a:ext cx="7971711" cy="720197"/>
          </a:xfrm>
        </p:spPr>
        <p:txBody>
          <a:bodyPr/>
          <a:lstStyle/>
          <a:p>
            <a:r>
              <a:rPr lang="de-DE"/>
              <a:t>Mapping </a:t>
            </a:r>
            <a:r>
              <a:rPr lang="de-DE" err="1"/>
              <a:t>of</a:t>
            </a:r>
            <a:r>
              <a:rPr lang="de-DE"/>
              <a:t> </a:t>
            </a:r>
            <a:br>
              <a:rPr lang="de-DE"/>
            </a:br>
            <a:r>
              <a:rPr lang="de-DE"/>
              <a:t>Gender &amp; Corona Response </a:t>
            </a:r>
            <a:r>
              <a:rPr lang="de-DE" err="1"/>
              <a:t>Measures</a:t>
            </a:r>
            <a:endParaRPr lang="de-DE"/>
          </a:p>
        </p:txBody>
      </p:sp>
    </p:spTree>
    <p:extLst>
      <p:ext uri="{BB962C8B-B14F-4D97-AF65-F5344CB8AC3E}">
        <p14:creationId xmlns:p14="http://schemas.microsoft.com/office/powerpoint/2010/main" val="358961043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91BCFE7-6DE0-4DB6-9D06-C1D7B0FC8339}"/>
              </a:ext>
            </a:extLst>
          </p:cNvPr>
          <p:cNvSpPr>
            <a:spLocks noGrp="1"/>
          </p:cNvSpPr>
          <p:nvPr>
            <p:ph type="dt" sz="half" idx="11"/>
          </p:nvPr>
        </p:nvSpPr>
        <p:spPr/>
        <p:txBody>
          <a:bodyPr/>
          <a:lstStyle/>
          <a:p>
            <a:r>
              <a:rPr lang="de-DE"/>
              <a:t>22.01.2019</a:t>
            </a:r>
          </a:p>
        </p:txBody>
      </p:sp>
      <p:sp>
        <p:nvSpPr>
          <p:cNvPr id="4" name="Fußzeilenplatzhalter 3">
            <a:extLst>
              <a:ext uri="{FF2B5EF4-FFF2-40B4-BE49-F238E27FC236}">
                <a16:creationId xmlns:a16="http://schemas.microsoft.com/office/drawing/2014/main" id="{416A9B15-E1FB-4F36-A8D2-AFC73DE00376}"/>
              </a:ext>
            </a:extLst>
          </p:cNvPr>
          <p:cNvSpPr>
            <a:spLocks noGrp="1"/>
          </p:cNvSpPr>
          <p:nvPr>
            <p:ph type="ftr" sz="quarter" idx="12"/>
          </p:nvPr>
        </p:nvSpPr>
        <p:spPr/>
        <p:txBody>
          <a:bodyPr/>
          <a:lstStyle/>
          <a:p>
            <a:r>
              <a:rPr lang="de-DE"/>
              <a:t>Titel der Präsentation</a:t>
            </a:r>
            <a:endParaRPr lang="en-US"/>
          </a:p>
        </p:txBody>
      </p:sp>
      <p:sp>
        <p:nvSpPr>
          <p:cNvPr id="5" name="Foliennummernplatzhalter 4">
            <a:extLst>
              <a:ext uri="{FF2B5EF4-FFF2-40B4-BE49-F238E27FC236}">
                <a16:creationId xmlns:a16="http://schemas.microsoft.com/office/drawing/2014/main" id="{F4AA7780-504E-472B-860D-52869995E80F}"/>
              </a:ext>
            </a:extLst>
          </p:cNvPr>
          <p:cNvSpPr>
            <a:spLocks noGrp="1"/>
          </p:cNvSpPr>
          <p:nvPr>
            <p:ph type="sldNum" sz="quarter" idx="13"/>
          </p:nvPr>
        </p:nvSpPr>
        <p:spPr/>
        <p:txBody>
          <a:bodyPr/>
          <a:lstStyle/>
          <a:p>
            <a:r>
              <a:rPr lang="de-DE"/>
              <a:t>Seite </a:t>
            </a:r>
            <a:fld id="{3A8B5DB7-81A8-4ED4-916B-6B23CD603687}" type="slidenum">
              <a:rPr smtClean="0"/>
              <a:pPr/>
              <a:t>2</a:t>
            </a:fld>
            <a:endParaRPr/>
          </a:p>
        </p:txBody>
      </p:sp>
      <p:sp>
        <p:nvSpPr>
          <p:cNvPr id="6" name="Titel 2">
            <a:extLst>
              <a:ext uri="{FF2B5EF4-FFF2-40B4-BE49-F238E27FC236}">
                <a16:creationId xmlns:a16="http://schemas.microsoft.com/office/drawing/2014/main" id="{387A865E-2D86-46A3-8A6F-B5D650A2923B}"/>
              </a:ext>
            </a:extLst>
          </p:cNvPr>
          <p:cNvSpPr>
            <a:spLocks noGrp="1"/>
          </p:cNvSpPr>
          <p:nvPr>
            <p:ph type="title"/>
          </p:nvPr>
        </p:nvSpPr>
        <p:spPr>
          <a:xfrm>
            <a:off x="835025" y="1863034"/>
            <a:ext cx="7473950" cy="760208"/>
          </a:xfrm>
        </p:spPr>
        <p:txBody>
          <a:bodyPr/>
          <a:lstStyle/>
          <a:p>
            <a:r>
              <a:rPr lang="de-DE"/>
              <a:t>Platzhalter Weltkarte mit Übersicht</a:t>
            </a:r>
            <a:br>
              <a:rPr lang="de-DE"/>
            </a:br>
            <a:r>
              <a:rPr lang="de-DE"/>
              <a:t>(Projekt + Überschrift)</a:t>
            </a:r>
          </a:p>
        </p:txBody>
      </p:sp>
    </p:spTree>
    <p:extLst>
      <p:ext uri="{BB962C8B-B14F-4D97-AF65-F5344CB8AC3E}">
        <p14:creationId xmlns:p14="http://schemas.microsoft.com/office/powerpoint/2010/main" val="167235730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3D97BCC-2EB4-4365-BAC5-87EAC574B125}"/>
              </a:ext>
            </a:extLst>
          </p:cNvPr>
          <p:cNvSpPr>
            <a:spLocks noGrp="1"/>
          </p:cNvSpPr>
          <p:nvPr>
            <p:ph type="body" sz="quarter" idx="13"/>
          </p:nvPr>
        </p:nvSpPr>
        <p:spPr>
          <a:xfrm>
            <a:off x="3519987" y="838297"/>
            <a:ext cx="5587791" cy="4094279"/>
          </a:xfrm>
        </p:spPr>
        <p:txBody>
          <a:bodyPr/>
          <a:lstStyle/>
          <a:p>
            <a:r>
              <a:rPr lang="en-GB" sz="1600"/>
              <a:t>The video provides information on the link between COVID-19 and GBV and the important role governments, civil society, media, private sector companies and development partners can play to address GBV. In addition, it informs women and children who are at risk of experiencing GBV, or who have already experienced it, about where to seek information or services. This includes a list of helplines from 16 SADC member states in </a:t>
            </a:r>
            <a:r>
              <a:rPr lang="en-GB" sz="1600" b="1"/>
              <a:t>Southern Africa</a:t>
            </a:r>
            <a:r>
              <a:rPr lang="en-GB" sz="1600"/>
              <a:t>. Seeking services can reduce the consequences of violence on the well-being, health and safety of women and children.</a:t>
            </a:r>
            <a:endParaRPr lang="de-DE" sz="1600"/>
          </a:p>
          <a:p>
            <a:r>
              <a:rPr lang="en-GB" sz="1600"/>
              <a:t>This video has been produced by the GIZ programme </a:t>
            </a:r>
            <a:r>
              <a:rPr lang="en-GB" sz="1600" b="1" u="sng">
                <a:hlinkClick r:id="rId3"/>
              </a:rPr>
              <a:t>Partnerships for Prevention of Violence against Women and Girls in Southern Africa</a:t>
            </a:r>
            <a:r>
              <a:rPr lang="en-GB" sz="1600" b="1"/>
              <a:t> </a:t>
            </a:r>
            <a:r>
              <a:rPr lang="en-GB" sz="1600"/>
              <a:t>(PfP) in collaboration with the Gender Unit of the Southern African Development Community (SADC). </a:t>
            </a:r>
          </a:p>
          <a:p>
            <a:r>
              <a:rPr lang="en-GB" sz="1600"/>
              <a:t>Further information on PfP: </a:t>
            </a:r>
            <a:r>
              <a:rPr lang="en-GB" sz="1600" u="sng">
                <a:hlinkClick r:id="rId4"/>
              </a:rPr>
              <a:t>www.partnershipsforprevention.org</a:t>
            </a:r>
            <a:r>
              <a:rPr lang="en-GB" sz="1600"/>
              <a:t>. </a:t>
            </a:r>
          </a:p>
          <a:p>
            <a:r>
              <a:rPr lang="en-US" sz="1600"/>
              <a:t> </a:t>
            </a:r>
            <a:endParaRPr lang="de-DE" sz="1600"/>
          </a:p>
        </p:txBody>
      </p:sp>
      <p:sp>
        <p:nvSpPr>
          <p:cNvPr id="4" name="Fußzeilenplatzhalter 3">
            <a:extLst>
              <a:ext uri="{FF2B5EF4-FFF2-40B4-BE49-F238E27FC236}">
                <a16:creationId xmlns:a16="http://schemas.microsoft.com/office/drawing/2014/main" id="{95760FA6-7A27-4BE1-8F42-4427CBD16780}"/>
              </a:ext>
            </a:extLst>
          </p:cNvPr>
          <p:cNvSpPr>
            <a:spLocks noGrp="1"/>
          </p:cNvSpPr>
          <p:nvPr>
            <p:ph type="ftr" sz="quarter" idx="10"/>
          </p:nvPr>
        </p:nvSpPr>
        <p:spPr/>
        <p:txBody>
          <a:bodyPr/>
          <a:lstStyle/>
          <a:p>
            <a:r>
              <a:rPr lang="de-DE"/>
              <a:t>Titel der Präsentation</a:t>
            </a:r>
            <a:endParaRPr lang="en-US"/>
          </a:p>
        </p:txBody>
      </p:sp>
      <p:sp>
        <p:nvSpPr>
          <p:cNvPr id="5" name="Datumsplatzhalter 4">
            <a:extLst>
              <a:ext uri="{FF2B5EF4-FFF2-40B4-BE49-F238E27FC236}">
                <a16:creationId xmlns:a16="http://schemas.microsoft.com/office/drawing/2014/main" id="{AE07D22C-DC5E-4ED0-9259-E2C7C23052D1}"/>
              </a:ext>
            </a:extLst>
          </p:cNvPr>
          <p:cNvSpPr>
            <a:spLocks noGrp="1"/>
          </p:cNvSpPr>
          <p:nvPr>
            <p:ph type="dt" sz="half" idx="11"/>
          </p:nvPr>
        </p:nvSpPr>
        <p:spPr/>
        <p:txBody>
          <a:bodyPr/>
          <a:lstStyle/>
          <a:p>
            <a:r>
              <a:rPr lang="de-DE"/>
              <a:t>22.01.2019</a:t>
            </a:r>
          </a:p>
        </p:txBody>
      </p:sp>
      <p:sp>
        <p:nvSpPr>
          <p:cNvPr id="6" name="Foliennummernplatzhalter 5">
            <a:extLst>
              <a:ext uri="{FF2B5EF4-FFF2-40B4-BE49-F238E27FC236}">
                <a16:creationId xmlns:a16="http://schemas.microsoft.com/office/drawing/2014/main" id="{8A152460-7EE4-4D0E-B38F-1D886A304B9E}"/>
              </a:ext>
            </a:extLst>
          </p:cNvPr>
          <p:cNvSpPr>
            <a:spLocks noGrp="1"/>
          </p:cNvSpPr>
          <p:nvPr>
            <p:ph type="sldNum" sz="quarter" idx="12"/>
          </p:nvPr>
        </p:nvSpPr>
        <p:spPr/>
        <p:txBody>
          <a:bodyPr/>
          <a:lstStyle/>
          <a:p>
            <a:r>
              <a:rPr lang="de-DE"/>
              <a:t>Seite </a:t>
            </a:r>
            <a:fld id="{3A8B5DB7-81A8-4ED4-916B-6B23CD603687}" type="slidenum">
              <a:rPr smtClean="0"/>
              <a:pPr/>
              <a:t>3</a:t>
            </a:fld>
            <a:endParaRPr/>
          </a:p>
        </p:txBody>
      </p:sp>
      <p:sp>
        <p:nvSpPr>
          <p:cNvPr id="7" name="Titel 6">
            <a:extLst>
              <a:ext uri="{FF2B5EF4-FFF2-40B4-BE49-F238E27FC236}">
                <a16:creationId xmlns:a16="http://schemas.microsoft.com/office/drawing/2014/main" id="{7554798F-69E8-4A89-9628-DDC3A29C149D}"/>
              </a:ext>
            </a:extLst>
          </p:cNvPr>
          <p:cNvSpPr>
            <a:spLocks noGrp="1"/>
          </p:cNvSpPr>
          <p:nvPr>
            <p:ph type="title"/>
          </p:nvPr>
        </p:nvSpPr>
        <p:spPr>
          <a:xfrm>
            <a:off x="449817" y="210924"/>
            <a:ext cx="8066386" cy="448423"/>
          </a:xfrm>
        </p:spPr>
        <p:txBody>
          <a:bodyPr/>
          <a:lstStyle/>
          <a:p>
            <a:r>
              <a:rPr lang="en-GB" sz="2000"/>
              <a:t>AWARENESS RAISING – VIDEO ON COVID-19 &amp; GBV </a:t>
            </a:r>
            <a:endParaRPr lang="de-DE" sz="2000"/>
          </a:p>
        </p:txBody>
      </p:sp>
      <p:pic>
        <p:nvPicPr>
          <p:cNvPr id="11" name="Grafik 10">
            <a:extLst>
              <a:ext uri="{FF2B5EF4-FFF2-40B4-BE49-F238E27FC236}">
                <a16:creationId xmlns:a16="http://schemas.microsoft.com/office/drawing/2014/main" id="{F1982C13-7FAC-4A77-98E1-DEEB4C4D820F}"/>
              </a:ext>
            </a:extLst>
          </p:cNvPr>
          <p:cNvPicPr>
            <a:picLocks noChangeAspect="1"/>
          </p:cNvPicPr>
          <p:nvPr/>
        </p:nvPicPr>
        <p:blipFill rotWithShape="1">
          <a:blip r:embed="rId5"/>
          <a:srcRect l="10227" t="19237" r="31340" b="22653"/>
          <a:stretch/>
        </p:blipFill>
        <p:spPr>
          <a:xfrm>
            <a:off x="204806" y="838297"/>
            <a:ext cx="3156431" cy="1765666"/>
          </a:xfrm>
          <a:prstGeom prst="rect">
            <a:avLst/>
          </a:prstGeom>
          <a:ln>
            <a:noFill/>
          </a:ln>
          <a:effectLst>
            <a:outerShdw blurRad="292100" dist="139700" dir="2700000" algn="tl" rotWithShape="0">
              <a:srgbClr val="333333">
                <a:alpha val="65000"/>
              </a:srgbClr>
            </a:outerShdw>
          </a:effectLst>
        </p:spPr>
      </p:pic>
      <p:sp>
        <p:nvSpPr>
          <p:cNvPr id="12" name="Textfeld 11">
            <a:extLst>
              <a:ext uri="{FF2B5EF4-FFF2-40B4-BE49-F238E27FC236}">
                <a16:creationId xmlns:a16="http://schemas.microsoft.com/office/drawing/2014/main" id="{26D1B4AB-3CAD-406E-A74B-348BD74C3A3D}"/>
              </a:ext>
            </a:extLst>
          </p:cNvPr>
          <p:cNvSpPr txBox="1"/>
          <p:nvPr/>
        </p:nvSpPr>
        <p:spPr>
          <a:xfrm>
            <a:off x="204806" y="2709538"/>
            <a:ext cx="3156431" cy="1169551"/>
          </a:xfrm>
          <a:prstGeom prst="rect">
            <a:avLst/>
          </a:prstGeom>
          <a:noFill/>
        </p:spPr>
        <p:txBody>
          <a:bodyPr wrap="square" rtlCol="0">
            <a:spAutoFit/>
          </a:bodyPr>
          <a:lstStyle/>
          <a:p>
            <a:pPr marL="171450" indent="-171450" algn="l">
              <a:buClr>
                <a:srgbClr val="C00000"/>
              </a:buClr>
              <a:buFont typeface="Arial" panose="020B0604020202020204" pitchFamily="34" charset="0"/>
              <a:buChar char="•"/>
            </a:pPr>
            <a:r>
              <a:rPr lang="de-DE" sz="1400">
                <a:hlinkClick r:id="rId6"/>
              </a:rPr>
              <a:t>English </a:t>
            </a:r>
            <a:r>
              <a:rPr lang="de-DE" sz="1400" err="1">
                <a:hlinkClick r:id="rId6"/>
              </a:rPr>
              <a:t>version</a:t>
            </a:r>
            <a:endParaRPr lang="de-DE" sz="1400"/>
          </a:p>
          <a:p>
            <a:pPr marL="171450" indent="-171450">
              <a:buClr>
                <a:srgbClr val="C00000"/>
              </a:buClr>
              <a:buFont typeface="Arial" panose="020B0604020202020204" pitchFamily="34" charset="0"/>
              <a:buChar char="•"/>
            </a:pPr>
            <a:r>
              <a:rPr lang="de-DE" sz="1400">
                <a:hlinkClick r:id="rId7"/>
              </a:rPr>
              <a:t>French </a:t>
            </a:r>
            <a:r>
              <a:rPr lang="de-DE" sz="1400" err="1">
                <a:hlinkClick r:id="rId7"/>
              </a:rPr>
              <a:t>version</a:t>
            </a:r>
            <a:r>
              <a:rPr lang="de-DE" sz="1400">
                <a:hlinkClick r:id="rId7"/>
              </a:rPr>
              <a:t> </a:t>
            </a:r>
            <a:r>
              <a:rPr lang="fr-FR" sz="1400"/>
              <a:t>(anglais avec sous-titres français)</a:t>
            </a:r>
            <a:endParaRPr lang="de-DE" sz="1400"/>
          </a:p>
          <a:p>
            <a:pPr marL="171450" indent="-171450">
              <a:buClr>
                <a:srgbClr val="C00000"/>
              </a:buClr>
              <a:buFont typeface="Arial" panose="020B0604020202020204" pitchFamily="34" charset="0"/>
              <a:buChar char="•"/>
            </a:pPr>
            <a:r>
              <a:rPr lang="de-DE" sz="1400">
                <a:hlinkClick r:id="rId8"/>
              </a:rPr>
              <a:t>Portuguese </a:t>
            </a:r>
            <a:r>
              <a:rPr lang="de-DE" sz="1400" err="1">
                <a:hlinkClick r:id="rId8"/>
              </a:rPr>
              <a:t>version</a:t>
            </a:r>
            <a:r>
              <a:rPr lang="de-DE" sz="1400"/>
              <a:t> (</a:t>
            </a:r>
            <a:r>
              <a:rPr lang="pt-BR" sz="1400"/>
              <a:t>Inglês com legendas em português)</a:t>
            </a:r>
            <a:endParaRPr lang="de-DE" sz="1400"/>
          </a:p>
        </p:txBody>
      </p:sp>
    </p:spTree>
    <p:extLst>
      <p:ext uri="{BB962C8B-B14F-4D97-AF65-F5344CB8AC3E}">
        <p14:creationId xmlns:p14="http://schemas.microsoft.com/office/powerpoint/2010/main" val="22035109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3D97BCC-2EB4-4365-BAC5-87EAC574B125}"/>
              </a:ext>
            </a:extLst>
          </p:cNvPr>
          <p:cNvSpPr>
            <a:spLocks noGrp="1"/>
          </p:cNvSpPr>
          <p:nvPr>
            <p:ph type="body" sz="quarter" idx="13"/>
          </p:nvPr>
        </p:nvSpPr>
        <p:spPr>
          <a:xfrm>
            <a:off x="449817" y="1049221"/>
            <a:ext cx="4286775" cy="4094279"/>
          </a:xfrm>
        </p:spPr>
        <p:txBody>
          <a:bodyPr/>
          <a:lstStyle/>
          <a:p>
            <a:r>
              <a:rPr lang="en-US" sz="1600"/>
              <a:t>The ‘</a:t>
            </a:r>
            <a:r>
              <a:rPr lang="en-US" sz="1600" err="1"/>
              <a:t>Nokaneng</a:t>
            </a:r>
            <a:r>
              <a:rPr lang="en-US" sz="1600"/>
              <a:t>’-flagship initiative of the GIZ program </a:t>
            </a:r>
            <a:r>
              <a:rPr lang="en-GB" sz="1600" b="1" u="sng">
                <a:hlinkClick r:id="rId3"/>
              </a:rPr>
              <a:t>Partnerships for Prevention of Violence against Women and Girls in Southern Africa</a:t>
            </a:r>
            <a:r>
              <a:rPr lang="en-GB" sz="1600" b="1"/>
              <a:t> </a:t>
            </a:r>
            <a:r>
              <a:rPr lang="en-GB" sz="1600"/>
              <a:t>(</a:t>
            </a:r>
            <a:r>
              <a:rPr lang="en-GB" sz="1600" err="1"/>
              <a:t>PfP</a:t>
            </a:r>
            <a:r>
              <a:rPr lang="en-GB" sz="1600"/>
              <a:t>)</a:t>
            </a:r>
            <a:r>
              <a:rPr lang="en-US" sz="1600"/>
              <a:t> seeks to sensitize women, stimulate conversations and build solidarity in </a:t>
            </a:r>
            <a:r>
              <a:rPr lang="en-US" sz="1600" b="1"/>
              <a:t>Lesotho</a:t>
            </a:r>
            <a:r>
              <a:rPr lang="en-US" sz="1600"/>
              <a:t>. </a:t>
            </a:r>
          </a:p>
          <a:p>
            <a:r>
              <a:rPr lang="en-US" sz="1600"/>
              <a:t>One component of the initiative is the </a:t>
            </a:r>
            <a:r>
              <a:rPr lang="en-GB" sz="1600" u="sng" err="1">
                <a:hlinkClick r:id="rId4"/>
              </a:rPr>
              <a:t>Nokaneng</a:t>
            </a:r>
            <a:r>
              <a:rPr lang="en-GB" sz="1600" u="sng">
                <a:hlinkClick r:id="rId4"/>
              </a:rPr>
              <a:t> app</a:t>
            </a:r>
            <a:r>
              <a:rPr lang="en-GB" sz="1600" u="sng"/>
              <a:t> </a:t>
            </a:r>
            <a:r>
              <a:rPr lang="en-US" sz="1600"/>
              <a:t>a digital/mobile solution consisting of a smartphone application. The app provides information on GBV, rights for women and girls, available services for survivors, and a forum for exchange and peer support.  </a:t>
            </a:r>
            <a:endParaRPr lang="de-DE" sz="1600"/>
          </a:p>
        </p:txBody>
      </p:sp>
      <p:sp>
        <p:nvSpPr>
          <p:cNvPr id="4" name="Fußzeilenplatzhalter 3">
            <a:extLst>
              <a:ext uri="{FF2B5EF4-FFF2-40B4-BE49-F238E27FC236}">
                <a16:creationId xmlns:a16="http://schemas.microsoft.com/office/drawing/2014/main" id="{95760FA6-7A27-4BE1-8F42-4427CBD16780}"/>
              </a:ext>
            </a:extLst>
          </p:cNvPr>
          <p:cNvSpPr>
            <a:spLocks noGrp="1"/>
          </p:cNvSpPr>
          <p:nvPr>
            <p:ph type="ftr" sz="quarter" idx="10"/>
          </p:nvPr>
        </p:nvSpPr>
        <p:spPr/>
        <p:txBody>
          <a:bodyPr/>
          <a:lstStyle/>
          <a:p>
            <a:r>
              <a:rPr lang="de-DE"/>
              <a:t>Titel der Präsentation</a:t>
            </a:r>
            <a:endParaRPr lang="en-US"/>
          </a:p>
        </p:txBody>
      </p:sp>
      <p:sp>
        <p:nvSpPr>
          <p:cNvPr id="5" name="Datumsplatzhalter 4">
            <a:extLst>
              <a:ext uri="{FF2B5EF4-FFF2-40B4-BE49-F238E27FC236}">
                <a16:creationId xmlns:a16="http://schemas.microsoft.com/office/drawing/2014/main" id="{AE07D22C-DC5E-4ED0-9259-E2C7C23052D1}"/>
              </a:ext>
            </a:extLst>
          </p:cNvPr>
          <p:cNvSpPr>
            <a:spLocks noGrp="1"/>
          </p:cNvSpPr>
          <p:nvPr>
            <p:ph type="dt" sz="half" idx="11"/>
          </p:nvPr>
        </p:nvSpPr>
        <p:spPr/>
        <p:txBody>
          <a:bodyPr/>
          <a:lstStyle/>
          <a:p>
            <a:r>
              <a:rPr lang="de-DE"/>
              <a:t>22.01.2019</a:t>
            </a:r>
          </a:p>
        </p:txBody>
      </p:sp>
      <p:sp>
        <p:nvSpPr>
          <p:cNvPr id="6" name="Foliennummernplatzhalter 5">
            <a:extLst>
              <a:ext uri="{FF2B5EF4-FFF2-40B4-BE49-F238E27FC236}">
                <a16:creationId xmlns:a16="http://schemas.microsoft.com/office/drawing/2014/main" id="{8A152460-7EE4-4D0E-B38F-1D886A304B9E}"/>
              </a:ext>
            </a:extLst>
          </p:cNvPr>
          <p:cNvSpPr>
            <a:spLocks noGrp="1"/>
          </p:cNvSpPr>
          <p:nvPr>
            <p:ph type="sldNum" sz="quarter" idx="12"/>
          </p:nvPr>
        </p:nvSpPr>
        <p:spPr/>
        <p:txBody>
          <a:bodyPr/>
          <a:lstStyle/>
          <a:p>
            <a:r>
              <a:rPr lang="de-DE"/>
              <a:t>Seite </a:t>
            </a:r>
            <a:fld id="{3A8B5DB7-81A8-4ED4-916B-6B23CD603687}" type="slidenum">
              <a:rPr smtClean="0"/>
              <a:pPr/>
              <a:t>4</a:t>
            </a:fld>
            <a:endParaRPr/>
          </a:p>
        </p:txBody>
      </p:sp>
      <p:sp>
        <p:nvSpPr>
          <p:cNvPr id="7" name="Titel 6">
            <a:extLst>
              <a:ext uri="{FF2B5EF4-FFF2-40B4-BE49-F238E27FC236}">
                <a16:creationId xmlns:a16="http://schemas.microsoft.com/office/drawing/2014/main" id="{7554798F-69E8-4A89-9628-DDC3A29C149D}"/>
              </a:ext>
            </a:extLst>
          </p:cNvPr>
          <p:cNvSpPr>
            <a:spLocks noGrp="1"/>
          </p:cNvSpPr>
          <p:nvPr>
            <p:ph type="title"/>
          </p:nvPr>
        </p:nvSpPr>
        <p:spPr>
          <a:xfrm>
            <a:off x="449817" y="352046"/>
            <a:ext cx="8066386" cy="448423"/>
          </a:xfrm>
        </p:spPr>
        <p:txBody>
          <a:bodyPr/>
          <a:lstStyle/>
          <a:p>
            <a:r>
              <a:rPr lang="en-GB" sz="2000"/>
              <a:t>AWARENESS RAISING –  NOKANENG APP</a:t>
            </a:r>
            <a:endParaRPr lang="de-DE" sz="2000"/>
          </a:p>
        </p:txBody>
      </p:sp>
      <p:sp>
        <p:nvSpPr>
          <p:cNvPr id="12" name="Textfeld 11">
            <a:extLst>
              <a:ext uri="{FF2B5EF4-FFF2-40B4-BE49-F238E27FC236}">
                <a16:creationId xmlns:a16="http://schemas.microsoft.com/office/drawing/2014/main" id="{26D1B4AB-3CAD-406E-A74B-348BD74C3A3D}"/>
              </a:ext>
            </a:extLst>
          </p:cNvPr>
          <p:cNvSpPr txBox="1"/>
          <p:nvPr/>
        </p:nvSpPr>
        <p:spPr>
          <a:xfrm>
            <a:off x="204806" y="2709538"/>
            <a:ext cx="3156431" cy="307777"/>
          </a:xfrm>
          <a:prstGeom prst="rect">
            <a:avLst/>
          </a:prstGeom>
          <a:noFill/>
        </p:spPr>
        <p:txBody>
          <a:bodyPr wrap="square" rtlCol="0">
            <a:spAutoFit/>
          </a:bodyPr>
          <a:lstStyle/>
          <a:p>
            <a:pPr marL="171450" indent="-171450" algn="l">
              <a:buClr>
                <a:srgbClr val="C00000"/>
              </a:buClr>
              <a:buFont typeface="Arial" panose="020B0604020202020204" pitchFamily="34" charset="0"/>
              <a:buChar char="•"/>
            </a:pPr>
            <a:endParaRPr lang="de-DE" sz="1400"/>
          </a:p>
        </p:txBody>
      </p:sp>
      <p:pic>
        <p:nvPicPr>
          <p:cNvPr id="2" name="Grafik 1">
            <a:extLst>
              <a:ext uri="{FF2B5EF4-FFF2-40B4-BE49-F238E27FC236}">
                <a16:creationId xmlns:a16="http://schemas.microsoft.com/office/drawing/2014/main" id="{E87195C0-AF7A-4F21-879B-6B5D960FA38C}"/>
              </a:ext>
            </a:extLst>
          </p:cNvPr>
          <p:cNvPicPr>
            <a:picLocks noChangeAspect="1"/>
          </p:cNvPicPr>
          <p:nvPr/>
        </p:nvPicPr>
        <p:blipFill rotWithShape="1">
          <a:blip r:embed="rId5">
            <a:alphaModFix amt="20000"/>
          </a:blip>
          <a:srcRect l="27324" t="15732" r="31532" b="48031"/>
          <a:stretch/>
        </p:blipFill>
        <p:spPr>
          <a:xfrm>
            <a:off x="4636491" y="3017315"/>
            <a:ext cx="4507509" cy="2139979"/>
          </a:xfrm>
          <a:prstGeom prst="rect">
            <a:avLst/>
          </a:prstGeom>
          <a:ln>
            <a:noFill/>
          </a:ln>
          <a:effectLst>
            <a:outerShdw blurRad="292100" dist="139700" dir="2700000" algn="tl" rotWithShape="0">
              <a:srgbClr val="333333">
                <a:alpha val="65000"/>
              </a:srgbClr>
            </a:outerShdw>
          </a:effectLst>
        </p:spPr>
      </p:pic>
      <p:sp>
        <p:nvSpPr>
          <p:cNvPr id="10" name="Textplatzhalter 2">
            <a:extLst>
              <a:ext uri="{FF2B5EF4-FFF2-40B4-BE49-F238E27FC236}">
                <a16:creationId xmlns:a16="http://schemas.microsoft.com/office/drawing/2014/main" id="{510E9DDC-6A8B-4C84-8935-35FABFCFEDA6}"/>
              </a:ext>
            </a:extLst>
          </p:cNvPr>
          <p:cNvSpPr txBox="1">
            <a:spLocks/>
          </p:cNvSpPr>
          <p:nvPr/>
        </p:nvSpPr>
        <p:spPr bwMode="gray">
          <a:xfrm>
            <a:off x="4810035" y="1063015"/>
            <a:ext cx="4286775" cy="4094279"/>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a:t>A complementary SMS-based component reaches out to women and girls without access to the internet and smartphones</a:t>
            </a:r>
          </a:p>
          <a:p>
            <a:r>
              <a:rPr lang="en-US" sz="1600"/>
              <a:t>In response to the COVID-19-pandemic, information on the virus and Corona-response measures are integrated into the app.</a:t>
            </a:r>
          </a:p>
          <a:p>
            <a:r>
              <a:rPr lang="en-US" sz="1600"/>
              <a:t>Further information on </a:t>
            </a:r>
            <a:r>
              <a:rPr lang="en-US" sz="1600" err="1"/>
              <a:t>PfP</a:t>
            </a:r>
            <a:r>
              <a:rPr lang="en-US" sz="1600"/>
              <a:t>: </a:t>
            </a:r>
          </a:p>
          <a:p>
            <a:r>
              <a:rPr lang="en-US" sz="1600" u="sng">
                <a:hlinkClick r:id="rId6"/>
              </a:rPr>
              <a:t>www.partnershipsforprevention.org</a:t>
            </a:r>
            <a:r>
              <a:rPr lang="en-US" sz="1600"/>
              <a:t>. </a:t>
            </a:r>
          </a:p>
          <a:p>
            <a:r>
              <a:rPr lang="en-US" sz="1600"/>
              <a:t> </a:t>
            </a:r>
          </a:p>
        </p:txBody>
      </p:sp>
    </p:spTree>
    <p:extLst>
      <p:ext uri="{BB962C8B-B14F-4D97-AF65-F5344CB8AC3E}">
        <p14:creationId xmlns:p14="http://schemas.microsoft.com/office/powerpoint/2010/main" val="39991293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3D97BCC-2EB4-4365-BAC5-87EAC574B125}"/>
              </a:ext>
            </a:extLst>
          </p:cNvPr>
          <p:cNvSpPr>
            <a:spLocks noGrp="1"/>
          </p:cNvSpPr>
          <p:nvPr>
            <p:ph type="body" sz="quarter" idx="13"/>
          </p:nvPr>
        </p:nvSpPr>
        <p:spPr>
          <a:xfrm>
            <a:off x="532952" y="1049221"/>
            <a:ext cx="7861240" cy="4190291"/>
          </a:xfrm>
        </p:spPr>
        <p:txBody>
          <a:bodyPr/>
          <a:lstStyle/>
          <a:p>
            <a:r>
              <a:rPr lang="en-GB" sz="1600"/>
              <a:t>The project </a:t>
            </a:r>
            <a:r>
              <a:rPr lang="en-GB" sz="1600" b="1">
                <a:hlinkClick r:id="rId3"/>
              </a:rPr>
              <a:t>Promoting peace and stability in Eastern Congo</a:t>
            </a:r>
            <a:r>
              <a:rPr lang="en-GB" sz="1600" b="1"/>
              <a:t> (</a:t>
            </a:r>
            <a:r>
              <a:rPr lang="en-GB" sz="1600" b="1" err="1"/>
              <a:t>ProPaix</a:t>
            </a:r>
            <a:r>
              <a:rPr lang="en-GB" sz="1600" b="1"/>
              <a:t>)</a:t>
            </a:r>
            <a:r>
              <a:rPr lang="en-GB" sz="1600" b="1" i="1"/>
              <a:t> </a:t>
            </a:r>
            <a:r>
              <a:rPr lang="en-GB" sz="1600"/>
              <a:t>supports a local partner organisation AFEM (</a:t>
            </a:r>
            <a:r>
              <a:rPr lang="en-GB" sz="1600" i="1"/>
              <a:t>Association des Femmes des </a:t>
            </a:r>
            <a:r>
              <a:rPr lang="en-GB" sz="1600" i="1" err="1"/>
              <a:t>Médias</a:t>
            </a:r>
            <a:r>
              <a:rPr lang="en-GB" sz="1600"/>
              <a:t>) to implement different </a:t>
            </a:r>
            <a:r>
              <a:rPr lang="en-GB" sz="1600" b="1"/>
              <a:t>radio formats</a:t>
            </a:r>
            <a:r>
              <a:rPr lang="en-GB" sz="1600"/>
              <a:t>, including for instance a text message/SMS-based services and  listener’s groups, to provide an alternative space for women to receive information, exchange and communicate on COVID-19. Their community-focused approach is especially addressed to women and girls to sensitive and raise awareness of the pandemic. </a:t>
            </a:r>
          </a:p>
          <a:p>
            <a:r>
              <a:rPr lang="en-GB" sz="1600"/>
              <a:t>Increasingly AFEM also aims to use other media, such as social media, videos and music to address the different risks that the COVID-19 poses (besides health risks also economic and social risks) and prevent the spreading of false rumours about the pandemic.</a:t>
            </a:r>
            <a:endParaRPr lang="de-DE" sz="1600"/>
          </a:p>
          <a:p>
            <a:endParaRPr lang="de-DE" sz="1600"/>
          </a:p>
        </p:txBody>
      </p:sp>
      <p:sp>
        <p:nvSpPr>
          <p:cNvPr id="4" name="Fußzeilenplatzhalter 3">
            <a:extLst>
              <a:ext uri="{FF2B5EF4-FFF2-40B4-BE49-F238E27FC236}">
                <a16:creationId xmlns:a16="http://schemas.microsoft.com/office/drawing/2014/main" id="{95760FA6-7A27-4BE1-8F42-4427CBD16780}"/>
              </a:ext>
            </a:extLst>
          </p:cNvPr>
          <p:cNvSpPr>
            <a:spLocks noGrp="1"/>
          </p:cNvSpPr>
          <p:nvPr>
            <p:ph type="ftr" sz="quarter" idx="10"/>
          </p:nvPr>
        </p:nvSpPr>
        <p:spPr/>
        <p:txBody>
          <a:bodyPr/>
          <a:lstStyle/>
          <a:p>
            <a:r>
              <a:rPr lang="de-DE"/>
              <a:t>Titel der Präsentation</a:t>
            </a:r>
            <a:endParaRPr lang="en-US"/>
          </a:p>
        </p:txBody>
      </p:sp>
      <p:sp>
        <p:nvSpPr>
          <p:cNvPr id="5" name="Datumsplatzhalter 4">
            <a:extLst>
              <a:ext uri="{FF2B5EF4-FFF2-40B4-BE49-F238E27FC236}">
                <a16:creationId xmlns:a16="http://schemas.microsoft.com/office/drawing/2014/main" id="{AE07D22C-DC5E-4ED0-9259-E2C7C23052D1}"/>
              </a:ext>
            </a:extLst>
          </p:cNvPr>
          <p:cNvSpPr>
            <a:spLocks noGrp="1"/>
          </p:cNvSpPr>
          <p:nvPr>
            <p:ph type="dt" sz="half" idx="11"/>
          </p:nvPr>
        </p:nvSpPr>
        <p:spPr/>
        <p:txBody>
          <a:bodyPr/>
          <a:lstStyle/>
          <a:p>
            <a:r>
              <a:rPr lang="de-DE"/>
              <a:t>22.01.2019</a:t>
            </a:r>
          </a:p>
        </p:txBody>
      </p:sp>
      <p:sp>
        <p:nvSpPr>
          <p:cNvPr id="6" name="Foliennummernplatzhalter 5">
            <a:extLst>
              <a:ext uri="{FF2B5EF4-FFF2-40B4-BE49-F238E27FC236}">
                <a16:creationId xmlns:a16="http://schemas.microsoft.com/office/drawing/2014/main" id="{8A152460-7EE4-4D0E-B38F-1D886A304B9E}"/>
              </a:ext>
            </a:extLst>
          </p:cNvPr>
          <p:cNvSpPr>
            <a:spLocks noGrp="1"/>
          </p:cNvSpPr>
          <p:nvPr>
            <p:ph type="sldNum" sz="quarter" idx="12"/>
          </p:nvPr>
        </p:nvSpPr>
        <p:spPr/>
        <p:txBody>
          <a:bodyPr/>
          <a:lstStyle/>
          <a:p>
            <a:r>
              <a:rPr lang="de-DE"/>
              <a:t>Seite </a:t>
            </a:r>
            <a:fld id="{3A8B5DB7-81A8-4ED4-916B-6B23CD603687}" type="slidenum">
              <a:rPr smtClean="0"/>
              <a:pPr/>
              <a:t>5</a:t>
            </a:fld>
            <a:endParaRPr/>
          </a:p>
        </p:txBody>
      </p:sp>
      <p:sp>
        <p:nvSpPr>
          <p:cNvPr id="7" name="Titel 6">
            <a:extLst>
              <a:ext uri="{FF2B5EF4-FFF2-40B4-BE49-F238E27FC236}">
                <a16:creationId xmlns:a16="http://schemas.microsoft.com/office/drawing/2014/main" id="{7554798F-69E8-4A89-9628-DDC3A29C149D}"/>
              </a:ext>
            </a:extLst>
          </p:cNvPr>
          <p:cNvSpPr>
            <a:spLocks noGrp="1"/>
          </p:cNvSpPr>
          <p:nvPr>
            <p:ph type="title"/>
          </p:nvPr>
        </p:nvSpPr>
        <p:spPr>
          <a:xfrm>
            <a:off x="449817" y="352046"/>
            <a:ext cx="8066386" cy="448423"/>
          </a:xfrm>
        </p:spPr>
        <p:txBody>
          <a:bodyPr/>
          <a:lstStyle/>
          <a:p>
            <a:r>
              <a:rPr lang="en-GB" sz="2000"/>
              <a:t>AWARENESS RAISING –  RADIO &amp; LISTENER’S GROUPS</a:t>
            </a:r>
            <a:endParaRPr lang="de-DE" sz="2000"/>
          </a:p>
        </p:txBody>
      </p:sp>
      <p:sp>
        <p:nvSpPr>
          <p:cNvPr id="10" name="Textplatzhalter 2">
            <a:extLst>
              <a:ext uri="{FF2B5EF4-FFF2-40B4-BE49-F238E27FC236}">
                <a16:creationId xmlns:a16="http://schemas.microsoft.com/office/drawing/2014/main" id="{510E9DDC-6A8B-4C84-8935-35FABFCFEDA6}"/>
              </a:ext>
            </a:extLst>
          </p:cNvPr>
          <p:cNvSpPr txBox="1">
            <a:spLocks/>
          </p:cNvSpPr>
          <p:nvPr/>
        </p:nvSpPr>
        <p:spPr bwMode="gray">
          <a:xfrm>
            <a:off x="4989772" y="1049221"/>
            <a:ext cx="4286775" cy="4094279"/>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a:t> </a:t>
            </a:r>
          </a:p>
        </p:txBody>
      </p:sp>
    </p:spTree>
    <p:extLst>
      <p:ext uri="{BB962C8B-B14F-4D97-AF65-F5344CB8AC3E}">
        <p14:creationId xmlns:p14="http://schemas.microsoft.com/office/powerpoint/2010/main" val="34785661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3D97BCC-2EB4-4365-BAC5-87EAC574B125}"/>
              </a:ext>
            </a:extLst>
          </p:cNvPr>
          <p:cNvSpPr>
            <a:spLocks noGrp="1"/>
          </p:cNvSpPr>
          <p:nvPr>
            <p:ph type="body" sz="quarter" idx="13"/>
          </p:nvPr>
        </p:nvSpPr>
        <p:spPr>
          <a:xfrm>
            <a:off x="449817" y="1040525"/>
            <a:ext cx="3985023" cy="4094279"/>
          </a:xfrm>
        </p:spPr>
        <p:txBody>
          <a:bodyPr vert="horz" lIns="0" tIns="0" rIns="72000" bIns="0" rtlCol="0" anchor="t">
            <a:noAutofit/>
          </a:bodyPr>
          <a:lstStyle/>
          <a:p>
            <a:r>
              <a:rPr lang="en-US" sz="1600"/>
              <a:t>GIZ Lebanon has created a </a:t>
            </a:r>
            <a:r>
              <a:rPr lang="en-US" sz="1600" b="1"/>
              <a:t>leaflet for women at risk of SGBV</a:t>
            </a:r>
            <a:r>
              <a:rPr lang="en-US" sz="1600"/>
              <a:t>, especially domestic violence. It features contact details of government and NGO helplines, including a hotline for LGBTIQ+.  </a:t>
            </a:r>
          </a:p>
          <a:p>
            <a:endParaRPr lang="en-US" sz="1600"/>
          </a:p>
          <a:p>
            <a:r>
              <a:rPr lang="en-US" sz="1600"/>
              <a:t>The GIZ program </a:t>
            </a:r>
            <a:r>
              <a:rPr lang="en-US" sz="1600">
                <a:hlinkClick r:id="rId3"/>
              </a:rPr>
              <a:t>Strengthening women in decision-making in the Middle East </a:t>
            </a:r>
            <a:r>
              <a:rPr lang="en-US" sz="1600"/>
              <a:t>(LEAD)  teaches female multipliers in </a:t>
            </a:r>
            <a:r>
              <a:rPr lang="en-US" sz="1600" b="1"/>
              <a:t>Lebanon</a:t>
            </a:r>
            <a:r>
              <a:rPr lang="en-US" sz="1600"/>
              <a:t> together with the Red Cross to raise awareness and educate other women in local communities on a range of different topics, including the COVID-19.</a:t>
            </a:r>
            <a:endParaRPr lang="de-DE" sz="1600"/>
          </a:p>
        </p:txBody>
      </p:sp>
      <p:sp>
        <p:nvSpPr>
          <p:cNvPr id="4" name="Fußzeilenplatzhalter 3">
            <a:extLst>
              <a:ext uri="{FF2B5EF4-FFF2-40B4-BE49-F238E27FC236}">
                <a16:creationId xmlns:a16="http://schemas.microsoft.com/office/drawing/2014/main" id="{95760FA6-7A27-4BE1-8F42-4427CBD16780}"/>
              </a:ext>
            </a:extLst>
          </p:cNvPr>
          <p:cNvSpPr>
            <a:spLocks noGrp="1"/>
          </p:cNvSpPr>
          <p:nvPr>
            <p:ph type="ftr" sz="quarter" idx="10"/>
          </p:nvPr>
        </p:nvSpPr>
        <p:spPr/>
        <p:txBody>
          <a:bodyPr/>
          <a:lstStyle/>
          <a:p>
            <a:r>
              <a:rPr lang="de-DE"/>
              <a:t>Titel der Präsentation</a:t>
            </a:r>
            <a:endParaRPr lang="en-US"/>
          </a:p>
        </p:txBody>
      </p:sp>
      <p:sp>
        <p:nvSpPr>
          <p:cNvPr id="5" name="Datumsplatzhalter 4">
            <a:extLst>
              <a:ext uri="{FF2B5EF4-FFF2-40B4-BE49-F238E27FC236}">
                <a16:creationId xmlns:a16="http://schemas.microsoft.com/office/drawing/2014/main" id="{AE07D22C-DC5E-4ED0-9259-E2C7C23052D1}"/>
              </a:ext>
            </a:extLst>
          </p:cNvPr>
          <p:cNvSpPr>
            <a:spLocks noGrp="1"/>
          </p:cNvSpPr>
          <p:nvPr>
            <p:ph type="dt" sz="half" idx="11"/>
          </p:nvPr>
        </p:nvSpPr>
        <p:spPr/>
        <p:txBody>
          <a:bodyPr/>
          <a:lstStyle/>
          <a:p>
            <a:r>
              <a:rPr lang="de-DE"/>
              <a:t>22.01.2019</a:t>
            </a:r>
          </a:p>
        </p:txBody>
      </p:sp>
      <p:sp>
        <p:nvSpPr>
          <p:cNvPr id="6" name="Foliennummernplatzhalter 5">
            <a:extLst>
              <a:ext uri="{FF2B5EF4-FFF2-40B4-BE49-F238E27FC236}">
                <a16:creationId xmlns:a16="http://schemas.microsoft.com/office/drawing/2014/main" id="{8A152460-7EE4-4D0E-B38F-1D886A304B9E}"/>
              </a:ext>
            </a:extLst>
          </p:cNvPr>
          <p:cNvSpPr>
            <a:spLocks noGrp="1"/>
          </p:cNvSpPr>
          <p:nvPr>
            <p:ph type="sldNum" sz="quarter" idx="12"/>
          </p:nvPr>
        </p:nvSpPr>
        <p:spPr/>
        <p:txBody>
          <a:bodyPr/>
          <a:lstStyle/>
          <a:p>
            <a:r>
              <a:rPr lang="de-DE"/>
              <a:t>Seite </a:t>
            </a:r>
            <a:fld id="{3A8B5DB7-81A8-4ED4-916B-6B23CD603687}" type="slidenum">
              <a:rPr smtClean="0"/>
              <a:pPr/>
              <a:t>6</a:t>
            </a:fld>
            <a:endParaRPr/>
          </a:p>
        </p:txBody>
      </p:sp>
      <p:sp>
        <p:nvSpPr>
          <p:cNvPr id="7" name="Titel 6">
            <a:extLst>
              <a:ext uri="{FF2B5EF4-FFF2-40B4-BE49-F238E27FC236}">
                <a16:creationId xmlns:a16="http://schemas.microsoft.com/office/drawing/2014/main" id="{7554798F-69E8-4A89-9628-DDC3A29C149D}"/>
              </a:ext>
            </a:extLst>
          </p:cNvPr>
          <p:cNvSpPr>
            <a:spLocks noGrp="1"/>
          </p:cNvSpPr>
          <p:nvPr>
            <p:ph type="title"/>
          </p:nvPr>
        </p:nvSpPr>
        <p:spPr>
          <a:xfrm>
            <a:off x="449817" y="335316"/>
            <a:ext cx="8066386" cy="448423"/>
          </a:xfrm>
        </p:spPr>
        <p:txBody>
          <a:bodyPr/>
          <a:lstStyle/>
          <a:p>
            <a:r>
              <a:rPr lang="en-GB" sz="2000"/>
              <a:t>AWARENESS RAISING –  INFORMATION LEAFLET</a:t>
            </a:r>
            <a:endParaRPr lang="de-DE" sz="2000"/>
          </a:p>
        </p:txBody>
      </p:sp>
      <p:pic>
        <p:nvPicPr>
          <p:cNvPr id="8" name="Grafik 7">
            <a:extLst>
              <a:ext uri="{FF2B5EF4-FFF2-40B4-BE49-F238E27FC236}">
                <a16:creationId xmlns:a16="http://schemas.microsoft.com/office/drawing/2014/main" id="{03127A29-BB2F-46EF-BA07-207697F65D5D}"/>
              </a:ext>
            </a:extLst>
          </p:cNvPr>
          <p:cNvPicPr>
            <a:picLocks noChangeAspect="1"/>
          </p:cNvPicPr>
          <p:nvPr/>
        </p:nvPicPr>
        <p:blipFill rotWithShape="1">
          <a:blip r:embed="rId4"/>
          <a:srcRect l="29099" t="20399" r="30300" b="9866"/>
          <a:stretch/>
        </p:blipFill>
        <p:spPr>
          <a:xfrm>
            <a:off x="4897993" y="951424"/>
            <a:ext cx="3605471" cy="3483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08354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E0AB9F1-31B6-4609-B970-1F5BFC79E6D1}"/>
              </a:ext>
            </a:extLst>
          </p:cNvPr>
          <p:cNvSpPr>
            <a:spLocks noGrp="1"/>
          </p:cNvSpPr>
          <p:nvPr>
            <p:ph type="body" sz="quarter" idx="13"/>
          </p:nvPr>
        </p:nvSpPr>
        <p:spPr>
          <a:xfrm>
            <a:off x="449817" y="1025642"/>
            <a:ext cx="3692415" cy="3395584"/>
          </a:xfrm>
        </p:spPr>
        <p:txBody>
          <a:bodyPr/>
          <a:lstStyle/>
          <a:p>
            <a:r>
              <a:rPr lang="en-GB" sz="1600"/>
              <a:t>The GIZ programme </a:t>
            </a:r>
            <a:r>
              <a:rPr lang="en-GB" sz="1600" b="1" u="sng">
                <a:hlinkClick r:id="rId3"/>
              </a:rPr>
              <a:t>Partnerships for Prevention of Violence against Women and Girls in Southern Africa</a:t>
            </a:r>
            <a:r>
              <a:rPr lang="en-GB" sz="1600" b="1"/>
              <a:t> </a:t>
            </a:r>
            <a:r>
              <a:rPr lang="en-GB" sz="1600"/>
              <a:t>(</a:t>
            </a:r>
            <a:r>
              <a:rPr lang="en-GB" sz="1600" err="1"/>
              <a:t>PfP</a:t>
            </a:r>
            <a:r>
              <a:rPr lang="en-GB" sz="1600"/>
              <a:t>) in collaboration with UN Women has produced a </a:t>
            </a:r>
            <a:r>
              <a:rPr lang="en-US" sz="1600">
                <a:hlinkClick r:id="rId4"/>
              </a:rPr>
              <a:t>Reporting Guideline on the Gendered Impacts of COVID-19</a:t>
            </a:r>
            <a:r>
              <a:rPr lang="en-US" sz="1600" i="1"/>
              <a:t>.</a:t>
            </a:r>
            <a:r>
              <a:rPr lang="en-US" sz="1600"/>
              <a:t> It provides information on </a:t>
            </a:r>
            <a:r>
              <a:rPr lang="en-GB" sz="1600"/>
              <a:t>the gender-aware reporting of COVID-19, including an overview of the gendered impacts of COVID-19 as well as suggestions of how journalists can report in a gender-sensitive manner.</a:t>
            </a:r>
          </a:p>
          <a:p>
            <a:r>
              <a:rPr lang="en-GB" sz="1600"/>
              <a:t>Further information on </a:t>
            </a:r>
            <a:r>
              <a:rPr lang="en-GB" sz="1600" err="1"/>
              <a:t>PfP</a:t>
            </a:r>
            <a:r>
              <a:rPr lang="en-GB" sz="1600"/>
              <a:t>: </a:t>
            </a:r>
            <a:r>
              <a:rPr lang="en-GB" sz="1600" u="sng">
                <a:hlinkClick r:id="rId5"/>
              </a:rPr>
              <a:t>www.partnershipsforprevention.org</a:t>
            </a:r>
            <a:r>
              <a:rPr lang="en-GB" sz="1600"/>
              <a:t>. </a:t>
            </a:r>
          </a:p>
          <a:p>
            <a:endParaRPr lang="de-DE" sz="1600"/>
          </a:p>
        </p:txBody>
      </p:sp>
      <p:sp>
        <p:nvSpPr>
          <p:cNvPr id="4" name="Fußzeilenplatzhalter 3">
            <a:extLst>
              <a:ext uri="{FF2B5EF4-FFF2-40B4-BE49-F238E27FC236}">
                <a16:creationId xmlns:a16="http://schemas.microsoft.com/office/drawing/2014/main" id="{BD9DA129-E365-47BD-AE4E-06A763E13ABE}"/>
              </a:ext>
            </a:extLst>
          </p:cNvPr>
          <p:cNvSpPr>
            <a:spLocks noGrp="1"/>
          </p:cNvSpPr>
          <p:nvPr>
            <p:ph type="ftr" sz="quarter" idx="10"/>
          </p:nvPr>
        </p:nvSpPr>
        <p:spPr/>
        <p:txBody>
          <a:bodyPr/>
          <a:lstStyle/>
          <a:p>
            <a:r>
              <a:rPr lang="de-DE"/>
              <a:t>Titel der Präsentation</a:t>
            </a:r>
            <a:endParaRPr lang="en-US"/>
          </a:p>
        </p:txBody>
      </p:sp>
      <p:sp>
        <p:nvSpPr>
          <p:cNvPr id="5" name="Datumsplatzhalter 4">
            <a:extLst>
              <a:ext uri="{FF2B5EF4-FFF2-40B4-BE49-F238E27FC236}">
                <a16:creationId xmlns:a16="http://schemas.microsoft.com/office/drawing/2014/main" id="{43962A98-B0D1-4FCD-BA15-63FA1C6AA80F}"/>
              </a:ext>
            </a:extLst>
          </p:cNvPr>
          <p:cNvSpPr>
            <a:spLocks noGrp="1"/>
          </p:cNvSpPr>
          <p:nvPr>
            <p:ph type="dt" sz="half" idx="11"/>
          </p:nvPr>
        </p:nvSpPr>
        <p:spPr/>
        <p:txBody>
          <a:bodyPr/>
          <a:lstStyle/>
          <a:p>
            <a:r>
              <a:rPr lang="de-DE"/>
              <a:t>22.01.2019</a:t>
            </a:r>
          </a:p>
        </p:txBody>
      </p:sp>
      <p:sp>
        <p:nvSpPr>
          <p:cNvPr id="6" name="Foliennummernplatzhalter 5">
            <a:extLst>
              <a:ext uri="{FF2B5EF4-FFF2-40B4-BE49-F238E27FC236}">
                <a16:creationId xmlns:a16="http://schemas.microsoft.com/office/drawing/2014/main" id="{FDB2BCB1-37BA-4E86-8CAE-E73A9F17D537}"/>
              </a:ext>
            </a:extLst>
          </p:cNvPr>
          <p:cNvSpPr>
            <a:spLocks noGrp="1"/>
          </p:cNvSpPr>
          <p:nvPr>
            <p:ph type="sldNum" sz="quarter" idx="12"/>
          </p:nvPr>
        </p:nvSpPr>
        <p:spPr/>
        <p:txBody>
          <a:bodyPr/>
          <a:lstStyle/>
          <a:p>
            <a:r>
              <a:rPr lang="de-DE"/>
              <a:t>Seite </a:t>
            </a:r>
            <a:fld id="{3A8B5DB7-81A8-4ED4-916B-6B23CD603687}" type="slidenum">
              <a:rPr smtClean="0"/>
              <a:pPr/>
              <a:t>7</a:t>
            </a:fld>
            <a:endParaRPr/>
          </a:p>
        </p:txBody>
      </p:sp>
      <p:sp>
        <p:nvSpPr>
          <p:cNvPr id="7" name="Titel 6">
            <a:extLst>
              <a:ext uri="{FF2B5EF4-FFF2-40B4-BE49-F238E27FC236}">
                <a16:creationId xmlns:a16="http://schemas.microsoft.com/office/drawing/2014/main" id="{D08C2D43-3A7E-4496-A8E9-019D113F880B}"/>
              </a:ext>
            </a:extLst>
          </p:cNvPr>
          <p:cNvSpPr>
            <a:spLocks noGrp="1"/>
          </p:cNvSpPr>
          <p:nvPr>
            <p:ph type="title"/>
          </p:nvPr>
        </p:nvSpPr>
        <p:spPr>
          <a:xfrm>
            <a:off x="449817" y="397274"/>
            <a:ext cx="3792999" cy="454946"/>
          </a:xfrm>
        </p:spPr>
        <p:txBody>
          <a:bodyPr/>
          <a:lstStyle/>
          <a:p>
            <a:br>
              <a:rPr lang="de-DE" b="0"/>
            </a:br>
            <a:r>
              <a:rPr lang="en-US" sz="2000"/>
              <a:t>MEDIA - GENDER AWARE REPORTING ON COVID-19</a:t>
            </a:r>
            <a:endParaRPr lang="de-DE"/>
          </a:p>
        </p:txBody>
      </p:sp>
      <p:pic>
        <p:nvPicPr>
          <p:cNvPr id="11" name="Grafik 10">
            <a:extLst>
              <a:ext uri="{FF2B5EF4-FFF2-40B4-BE49-F238E27FC236}">
                <a16:creationId xmlns:a16="http://schemas.microsoft.com/office/drawing/2014/main" id="{79DEE2A4-181E-4E9A-8ABF-CD166BE00819}"/>
              </a:ext>
            </a:extLst>
          </p:cNvPr>
          <p:cNvPicPr>
            <a:picLocks noChangeAspect="1"/>
          </p:cNvPicPr>
          <p:nvPr/>
        </p:nvPicPr>
        <p:blipFill rotWithShape="1">
          <a:blip r:embed="rId6"/>
          <a:srcRect l="26100" t="22222" r="32400" b="9155"/>
          <a:stretch/>
        </p:blipFill>
        <p:spPr>
          <a:xfrm>
            <a:off x="4306824" y="357106"/>
            <a:ext cx="4718873" cy="4389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42816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43962A98-B0D1-4FCD-BA15-63FA1C6AA80F}"/>
              </a:ext>
            </a:extLst>
          </p:cNvPr>
          <p:cNvSpPr>
            <a:spLocks noGrp="1"/>
          </p:cNvSpPr>
          <p:nvPr>
            <p:ph type="dt" sz="half" idx="11"/>
          </p:nvPr>
        </p:nvSpPr>
        <p:spPr/>
        <p:txBody>
          <a:bodyPr/>
          <a:lstStyle/>
          <a:p>
            <a:r>
              <a:rPr lang="de-DE"/>
              <a:t>22.01.2019</a:t>
            </a:r>
          </a:p>
        </p:txBody>
      </p:sp>
      <p:sp>
        <p:nvSpPr>
          <p:cNvPr id="6" name="Foliennummernplatzhalter 5">
            <a:extLst>
              <a:ext uri="{FF2B5EF4-FFF2-40B4-BE49-F238E27FC236}">
                <a16:creationId xmlns:a16="http://schemas.microsoft.com/office/drawing/2014/main" id="{FDB2BCB1-37BA-4E86-8CAE-E73A9F17D537}"/>
              </a:ext>
            </a:extLst>
          </p:cNvPr>
          <p:cNvSpPr>
            <a:spLocks noGrp="1"/>
          </p:cNvSpPr>
          <p:nvPr>
            <p:ph type="sldNum" sz="quarter" idx="12"/>
          </p:nvPr>
        </p:nvSpPr>
        <p:spPr/>
        <p:txBody>
          <a:bodyPr/>
          <a:lstStyle/>
          <a:p>
            <a:r>
              <a:rPr lang="de-DE"/>
              <a:t>Seite </a:t>
            </a:r>
            <a:fld id="{3A8B5DB7-81A8-4ED4-916B-6B23CD603687}" type="slidenum">
              <a:rPr smtClean="0"/>
              <a:pPr/>
              <a:t>8</a:t>
            </a:fld>
            <a:endParaRPr/>
          </a:p>
        </p:txBody>
      </p:sp>
      <p:sp>
        <p:nvSpPr>
          <p:cNvPr id="7" name="Titel 6">
            <a:extLst>
              <a:ext uri="{FF2B5EF4-FFF2-40B4-BE49-F238E27FC236}">
                <a16:creationId xmlns:a16="http://schemas.microsoft.com/office/drawing/2014/main" id="{D08C2D43-3A7E-4496-A8E9-019D113F880B}"/>
              </a:ext>
            </a:extLst>
          </p:cNvPr>
          <p:cNvSpPr>
            <a:spLocks noGrp="1"/>
          </p:cNvSpPr>
          <p:nvPr>
            <p:ph type="title"/>
          </p:nvPr>
        </p:nvSpPr>
        <p:spPr>
          <a:xfrm>
            <a:off x="449817" y="410460"/>
            <a:ext cx="3966735" cy="454946"/>
          </a:xfrm>
        </p:spPr>
        <p:txBody>
          <a:bodyPr/>
          <a:lstStyle/>
          <a:p>
            <a:br>
              <a:rPr lang="de-DE" b="0"/>
            </a:br>
            <a:r>
              <a:rPr lang="en-US" sz="2000"/>
              <a:t>ECONOMIC EMPOWERMENT &amp; MENTAL HEALTH SUPPORT</a:t>
            </a:r>
            <a:endParaRPr lang="de-DE"/>
          </a:p>
        </p:txBody>
      </p:sp>
      <p:sp>
        <p:nvSpPr>
          <p:cNvPr id="9" name="Rechteck 8">
            <a:extLst>
              <a:ext uri="{FF2B5EF4-FFF2-40B4-BE49-F238E27FC236}">
                <a16:creationId xmlns:a16="http://schemas.microsoft.com/office/drawing/2014/main" id="{A2D3C4AE-91FF-4B60-8E42-954A1C943BEE}"/>
              </a:ext>
            </a:extLst>
          </p:cNvPr>
          <p:cNvSpPr/>
          <p:nvPr/>
        </p:nvSpPr>
        <p:spPr>
          <a:xfrm>
            <a:off x="377155" y="865406"/>
            <a:ext cx="3860109" cy="4370427"/>
          </a:xfrm>
          <a:prstGeom prst="rect">
            <a:avLst/>
          </a:prstGeom>
        </p:spPr>
        <p:txBody>
          <a:bodyPr wrap="square" anchor="t">
            <a:spAutoFit/>
          </a:bodyPr>
          <a:lstStyle/>
          <a:p>
            <a:r>
              <a:rPr lang="en-US" sz="1600"/>
              <a:t>The Project </a:t>
            </a:r>
            <a:r>
              <a:rPr lang="en-US" sz="1600">
                <a:hlinkClick r:id="rId3"/>
              </a:rPr>
              <a:t>Economic Empowerment of Women Entrepreneurs and Start-ups by Women </a:t>
            </a:r>
            <a:r>
              <a:rPr lang="en-US" sz="1600"/>
              <a:t>in </a:t>
            </a:r>
            <a:r>
              <a:rPr lang="en-US" sz="1600" b="1"/>
              <a:t>India</a:t>
            </a:r>
            <a:r>
              <a:rPr lang="en-US" sz="1600"/>
              <a:t> (</a:t>
            </a:r>
            <a:r>
              <a:rPr lang="en-US" sz="1600" err="1"/>
              <a:t>Her&amp;Now</a:t>
            </a:r>
            <a:r>
              <a:rPr lang="en-US" sz="1600"/>
              <a:t>) has launched WE Talk!, a </a:t>
            </a:r>
            <a:r>
              <a:rPr lang="en-US" sz="1600" b="1"/>
              <a:t>toll-free helpline </a:t>
            </a:r>
            <a:r>
              <a:rPr lang="en-US" sz="1600"/>
              <a:t>to support women entrepreneurs from the North Eastern Region who are affected by the COVID-19 pandemic.</a:t>
            </a:r>
          </a:p>
          <a:p>
            <a:endParaRPr lang="en-US" sz="1600"/>
          </a:p>
          <a:p>
            <a:r>
              <a:rPr lang="en-US" sz="1600"/>
              <a:t>The helpline supports entrepreneurs to </a:t>
            </a:r>
            <a:r>
              <a:rPr lang="en-US" sz="1600" b="1"/>
              <a:t>access business resources </a:t>
            </a:r>
            <a:r>
              <a:rPr lang="en-US" sz="1600"/>
              <a:t>and provide information regarding schemes, loans and other financial assistance that are available in the market. </a:t>
            </a:r>
            <a:endParaRPr lang="en-US" sz="1600">
              <a:cs typeface="Arial"/>
            </a:endParaRPr>
          </a:p>
          <a:p>
            <a:r>
              <a:rPr lang="en-US" sz="1600"/>
              <a:t> </a:t>
            </a:r>
          </a:p>
          <a:p>
            <a:endParaRPr lang="en-US" sz="2000"/>
          </a:p>
          <a:p>
            <a:r>
              <a:rPr lang="de-DE" sz="1400"/>
              <a:t>Further </a:t>
            </a:r>
            <a:r>
              <a:rPr lang="de-DE" sz="1400" err="1"/>
              <a:t>information</a:t>
            </a:r>
            <a:r>
              <a:rPr lang="de-DE" sz="1400"/>
              <a:t> on </a:t>
            </a:r>
            <a:r>
              <a:rPr lang="de-DE" sz="1400">
                <a:hlinkClick r:id="rId4"/>
              </a:rPr>
              <a:t>https://herandnow.in/</a:t>
            </a:r>
            <a:r>
              <a:rPr lang="de-DE" sz="1400"/>
              <a:t> </a:t>
            </a:r>
          </a:p>
          <a:p>
            <a:endParaRPr lang="en-US" sz="1600"/>
          </a:p>
        </p:txBody>
      </p:sp>
      <p:sp>
        <p:nvSpPr>
          <p:cNvPr id="12" name="Rechteck 11">
            <a:extLst>
              <a:ext uri="{FF2B5EF4-FFF2-40B4-BE49-F238E27FC236}">
                <a16:creationId xmlns:a16="http://schemas.microsoft.com/office/drawing/2014/main" id="{F717AF90-32A9-4D58-B4CD-55ED092C2FFA}"/>
              </a:ext>
            </a:extLst>
          </p:cNvPr>
          <p:cNvSpPr/>
          <p:nvPr/>
        </p:nvSpPr>
        <p:spPr>
          <a:xfrm>
            <a:off x="4330467" y="2861785"/>
            <a:ext cx="4507992" cy="2308324"/>
          </a:xfrm>
          <a:prstGeom prst="rect">
            <a:avLst/>
          </a:prstGeom>
        </p:spPr>
        <p:txBody>
          <a:bodyPr wrap="square" anchor="t">
            <a:spAutoFit/>
          </a:bodyPr>
          <a:lstStyle/>
          <a:p>
            <a:r>
              <a:rPr lang="en-US" sz="1600">
                <a:ea typeface="+mn-lt"/>
                <a:cs typeface="+mn-lt"/>
              </a:rPr>
              <a:t>Additionally, the support programs for women-led companies were extended with a special focus on </a:t>
            </a:r>
            <a:r>
              <a:rPr lang="en-US" sz="1600" b="1">
                <a:ea typeface="+mn-lt"/>
                <a:cs typeface="+mn-lt"/>
              </a:rPr>
              <a:t>capacity development measures </a:t>
            </a:r>
            <a:r>
              <a:rPr lang="en-US" sz="1600">
                <a:ea typeface="+mn-lt"/>
                <a:cs typeface="+mn-lt"/>
              </a:rPr>
              <a:t>to adapt business models and especially marketing strategies to the </a:t>
            </a:r>
            <a:r>
              <a:rPr lang="en-US" sz="1600" b="1">
                <a:ea typeface="+mn-lt"/>
                <a:cs typeface="+mn-lt"/>
              </a:rPr>
              <a:t>changed market situation of the COVID-19 pandemic</a:t>
            </a:r>
            <a:r>
              <a:rPr lang="en-US" sz="1600">
                <a:ea typeface="+mn-lt"/>
                <a:cs typeface="+mn-lt"/>
              </a:rPr>
              <a:t>, as well as support in applying for government grants and subsidies</a:t>
            </a:r>
            <a:endParaRPr lang="en-US" sz="1600"/>
          </a:p>
          <a:p>
            <a:endParaRPr lang="de-DE" sz="1600"/>
          </a:p>
        </p:txBody>
      </p:sp>
      <p:pic>
        <p:nvPicPr>
          <p:cNvPr id="10" name="Grafik 9">
            <a:extLst>
              <a:ext uri="{FF2B5EF4-FFF2-40B4-BE49-F238E27FC236}">
                <a16:creationId xmlns:a16="http://schemas.microsoft.com/office/drawing/2014/main" id="{C604E97B-53FC-4945-808C-ED7CD98DF701}"/>
              </a:ext>
            </a:extLst>
          </p:cNvPr>
          <p:cNvPicPr>
            <a:picLocks noChangeAspect="1"/>
          </p:cNvPicPr>
          <p:nvPr/>
        </p:nvPicPr>
        <p:blipFill>
          <a:blip r:embed="rId5"/>
          <a:stretch>
            <a:fillRect/>
          </a:stretch>
        </p:blipFill>
        <p:spPr>
          <a:xfrm>
            <a:off x="7262783" y="637933"/>
            <a:ext cx="1799571" cy="1829622"/>
          </a:xfrm>
          <a:prstGeom prst="rect">
            <a:avLst/>
          </a:prstGeom>
          <a:ln>
            <a:noFill/>
          </a:ln>
          <a:effectLst>
            <a:outerShdw blurRad="292100" dist="139700" dir="2700000" algn="tl" rotWithShape="0">
              <a:srgbClr val="333333">
                <a:alpha val="65000"/>
              </a:srgbClr>
            </a:outerShdw>
          </a:effectLst>
        </p:spPr>
      </p:pic>
      <p:sp>
        <p:nvSpPr>
          <p:cNvPr id="11" name="Rechteck 10">
            <a:extLst>
              <a:ext uri="{FF2B5EF4-FFF2-40B4-BE49-F238E27FC236}">
                <a16:creationId xmlns:a16="http://schemas.microsoft.com/office/drawing/2014/main" id="{8456A0D0-5700-4F00-8572-B7EE64D08DE6}"/>
              </a:ext>
            </a:extLst>
          </p:cNvPr>
          <p:cNvSpPr/>
          <p:nvPr/>
        </p:nvSpPr>
        <p:spPr>
          <a:xfrm>
            <a:off x="4330467" y="490976"/>
            <a:ext cx="3087471" cy="2800767"/>
          </a:xfrm>
          <a:prstGeom prst="rect">
            <a:avLst/>
          </a:prstGeom>
        </p:spPr>
        <p:txBody>
          <a:bodyPr wrap="square" anchor="t">
            <a:spAutoFit/>
          </a:bodyPr>
          <a:lstStyle/>
          <a:p>
            <a:r>
              <a:rPr lang="en-US" sz="1600"/>
              <a:t>Additionally, the women can also access </a:t>
            </a:r>
            <a:r>
              <a:rPr lang="en-US" sz="1600" b="1"/>
              <a:t>mental health counselling</a:t>
            </a:r>
            <a:r>
              <a:rPr lang="en-US" sz="1600"/>
              <a:t> through qualified psychologists, psychotherapists and well-trained volunteers. Since its inception, 131 incoming calls were registered and 90 women entrepreneurs received guidance.</a:t>
            </a:r>
          </a:p>
          <a:p>
            <a:endParaRPr lang="de-DE" sz="1600">
              <a:cs typeface="Arial"/>
            </a:endParaRPr>
          </a:p>
          <a:p>
            <a:endParaRPr lang="de-DE" sz="1600"/>
          </a:p>
        </p:txBody>
      </p:sp>
    </p:spTree>
    <p:extLst>
      <p:ext uri="{BB962C8B-B14F-4D97-AF65-F5344CB8AC3E}">
        <p14:creationId xmlns:p14="http://schemas.microsoft.com/office/powerpoint/2010/main" val="903818512"/>
      </p:ext>
    </p:extLst>
  </p:cSld>
  <p:clrMapOvr>
    <a:masterClrMapping/>
  </p:clrMapOvr>
  <p:transition>
    <p:fade/>
  </p:transition>
</p:sld>
</file>

<file path=ppt/theme/theme1.xml><?xml version="1.0" encoding="utf-8"?>
<a:theme xmlns:a="http://schemas.openxmlformats.org/drawingml/2006/main" name="Entwurf 01">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giz_Standard_PPT_Mastervorlagen_de_2019-02.pptx" id="{E2168229-ADF6-46C1-BAAF-85AFBF4DEC0F}" vid="{575B4671-E7CC-46D3-86BF-AFDB7032A8A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A95815F08388F44B25362DC8063E489" ma:contentTypeVersion="10" ma:contentTypeDescription="Ein neues Dokument erstellen." ma:contentTypeScope="" ma:versionID="db55c69f612fb35dc017f067f020a551">
  <xsd:schema xmlns:xsd="http://www.w3.org/2001/XMLSchema" xmlns:xs="http://www.w3.org/2001/XMLSchema" xmlns:p="http://schemas.microsoft.com/office/2006/metadata/properties" xmlns:ns2="81d1a7b9-6a76-4f07-87d2-43193f86c338" xmlns:ns3="7d57536d-3a12-487c-8f81-2ea1c5e4d285" targetNamespace="http://schemas.microsoft.com/office/2006/metadata/properties" ma:root="true" ma:fieldsID="0663a1475d267e2fd5ca709a3135eac9" ns2:_="" ns3:_="">
    <xsd:import namespace="81d1a7b9-6a76-4f07-87d2-43193f86c338"/>
    <xsd:import namespace="7d57536d-3a12-487c-8f81-2ea1c5e4d2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d1a7b9-6a76-4f07-87d2-43193f86c3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57536d-3a12-487c-8f81-2ea1c5e4d285"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E122C0-6881-41A6-AAD5-BAC15A9B8EC2}">
  <ds:schemaRefs>
    <ds:schemaRef ds:uri="http://schemas.microsoft.com/office/2006/documentManagement/types"/>
    <ds:schemaRef ds:uri="7b4e567b-1b7c-43d3-892a-eab9147be77c"/>
    <ds:schemaRef ds:uri="http://purl.org/dc/terms/"/>
    <ds:schemaRef ds:uri="http://schemas.openxmlformats.org/package/2006/metadata/core-properties"/>
    <ds:schemaRef ds:uri="http://purl.org/dc/dcmitype/"/>
    <ds:schemaRef ds:uri="98401389-4fbe-4b7c-8393-c02ef86632d0"/>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D01DCCF-6C2C-49E0-975C-9F40215854B2}">
  <ds:schemaRefs>
    <ds:schemaRef ds:uri="http://schemas.microsoft.com/sharepoint/v3/contenttype/forms"/>
  </ds:schemaRefs>
</ds:datastoreItem>
</file>

<file path=customXml/itemProps3.xml><?xml version="1.0" encoding="utf-8"?>
<ds:datastoreItem xmlns:ds="http://schemas.openxmlformats.org/officeDocument/2006/customXml" ds:itemID="{D6505092-E1DD-4444-9F37-214AD19E6FD9}"/>
</file>

<file path=docProps/app.xml><?xml version="1.0" encoding="utf-8"?>
<Properties xmlns="http://schemas.openxmlformats.org/officeDocument/2006/extended-properties" xmlns:vt="http://schemas.openxmlformats.org/officeDocument/2006/docPropsVTypes">
  <Template>giz-standard-powerpoint-de</Template>
  <TotalTime>0</TotalTime>
  <Words>759</Words>
  <Application>Microsoft Office PowerPoint</Application>
  <PresentationFormat>Bildschirmpräsentation (16:9)</PresentationFormat>
  <Paragraphs>66</Paragraphs>
  <Slides>8</Slides>
  <Notes>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Symbol</vt:lpstr>
      <vt:lpstr>Wingdings</vt:lpstr>
      <vt:lpstr>Entwurf 01</vt:lpstr>
      <vt:lpstr>Mapping of  Gender &amp; Corona Response Measures</vt:lpstr>
      <vt:lpstr>Platzhalter Weltkarte mit Übersicht (Projekt + Überschrift)</vt:lpstr>
      <vt:lpstr>AWARENESS RAISING – VIDEO ON COVID-19 &amp; GBV </vt:lpstr>
      <vt:lpstr>AWARENESS RAISING –  NOKANENG APP</vt:lpstr>
      <vt:lpstr>AWARENESS RAISING –  RADIO &amp; LISTENER’S GROUPS</vt:lpstr>
      <vt:lpstr>AWARENESS RAISING –  INFORMATION LEAFLET</vt:lpstr>
      <vt:lpstr> MEDIA - GENDER AWARE REPORTING ON COVID-19</vt:lpstr>
      <vt:lpstr> ECONOMIC EMPOWERMENT &amp; MENTAL HEALTH SUPPORT</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Titelfolie ohne Foto</dc:title>
  <dc:creator>Maren Huser</dc:creator>
  <cp:lastModifiedBy>Moradiafkan, Oldoz GIZ</cp:lastModifiedBy>
  <cp:revision>1</cp:revision>
  <dcterms:created xsi:type="dcterms:W3CDTF">2020-05-19T12:05:21Z</dcterms:created>
  <dcterms:modified xsi:type="dcterms:W3CDTF">2020-09-15T14:44:41Z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0x0101001A95815F08388F44B25362DC8063E489</vt:lpwstr>
  </property>
</Properties>
</file>