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24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25.xml" ContentType="application/vnd.openxmlformats-officedocument.presentationml.slide+xml"/>
  <Override PartName="/ppt/slides/slide38.xml" ContentType="application/vnd.openxmlformats-officedocument.presentationml.slide+xml"/>
  <Override PartName="/ppt/slides/slide33.xml" ContentType="application/vnd.openxmlformats-officedocument.presentationml.slide+xml"/>
  <Override PartName="/ppt/slides/slide37.xml" ContentType="application/vnd.openxmlformats-officedocument.presentationml.slide+xml"/>
  <Override PartName="/ppt/slides/slide31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2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notesSlides/notesSlide31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21.xml" ContentType="application/vnd.openxmlformats-officedocument.presentationml.notesSlide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layout1.xml" ContentType="application/vnd.openxmlformats-officedocument.drawingml.diagramLayout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0"/>
  </p:notesMasterIdLst>
  <p:sldIdLst>
    <p:sldId id="256" r:id="rId2"/>
    <p:sldId id="680" r:id="rId3"/>
    <p:sldId id="681" r:id="rId4"/>
    <p:sldId id="257" r:id="rId5"/>
    <p:sldId id="259" r:id="rId6"/>
    <p:sldId id="265" r:id="rId7"/>
    <p:sldId id="683" r:id="rId8"/>
    <p:sldId id="689" r:id="rId9"/>
    <p:sldId id="684" r:id="rId10"/>
    <p:sldId id="685" r:id="rId11"/>
    <p:sldId id="686" r:id="rId12"/>
    <p:sldId id="664" r:id="rId13"/>
    <p:sldId id="278" r:id="rId14"/>
    <p:sldId id="687" r:id="rId15"/>
    <p:sldId id="682" r:id="rId16"/>
    <p:sldId id="281" r:id="rId17"/>
    <p:sldId id="262" r:id="rId18"/>
    <p:sldId id="376" r:id="rId19"/>
    <p:sldId id="377" r:id="rId20"/>
    <p:sldId id="378" r:id="rId21"/>
    <p:sldId id="692" r:id="rId22"/>
    <p:sldId id="258" r:id="rId23"/>
    <p:sldId id="279" r:id="rId24"/>
    <p:sldId id="277" r:id="rId25"/>
    <p:sldId id="266" r:id="rId26"/>
    <p:sldId id="267" r:id="rId27"/>
    <p:sldId id="284" r:id="rId28"/>
    <p:sldId id="678" r:id="rId29"/>
    <p:sldId id="691" r:id="rId30"/>
    <p:sldId id="679" r:id="rId31"/>
    <p:sldId id="688" r:id="rId32"/>
    <p:sldId id="671" r:id="rId33"/>
    <p:sldId id="693" r:id="rId34"/>
    <p:sldId id="675" r:id="rId35"/>
    <p:sldId id="676" r:id="rId36"/>
    <p:sldId id="694" r:id="rId37"/>
    <p:sldId id="677" r:id="rId38"/>
    <p:sldId id="275" r:id="rId39"/>
  </p:sldIdLst>
  <p:sldSz cx="18288000" cy="10287000"/>
  <p:notesSz cx="6858000" cy="9144000"/>
  <p:embeddedFontLst>
    <p:embeddedFont>
      <p:font typeface="Oswald" panose="020B0604020202020204" charset="0"/>
      <p:regular r:id="rId41"/>
      <p:bold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Open Sans Condensed" panose="020B0604020202020204" charset="0"/>
      <p:regular r:id="rId47"/>
      <p:bold r:id="rId48"/>
      <p:italic r:id="rId49"/>
    </p:embeddedFont>
    <p:embeddedFont>
      <p:font typeface="Calibri Light" panose="020F0302020204030204" pitchFamily="34" charset="0"/>
      <p:regular r:id="rId50"/>
      <p:italic r:id="rId5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88" autoAdjust="0"/>
    <p:restoredTop sz="89343" autoAdjust="0"/>
  </p:normalViewPr>
  <p:slideViewPr>
    <p:cSldViewPr>
      <p:cViewPr>
        <p:scale>
          <a:sx n="40" d="100"/>
          <a:sy n="40" d="100"/>
        </p:scale>
        <p:origin x="-924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viewProps" Target="viewProps.xml"/><Relationship Id="rId58" Type="http://schemas.openxmlformats.org/officeDocument/2006/relationships/customXml" Target="../customXml/item3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customXml" Target="../customXml/item1.xml"/><Relationship Id="rId8" Type="http://schemas.openxmlformats.org/officeDocument/2006/relationships/slide" Target="slides/slide7.xml"/><Relationship Id="rId51" Type="http://schemas.openxmlformats.org/officeDocument/2006/relationships/font" Target="fonts/font1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Relationship Id="rId57" Type="http://schemas.openxmlformats.org/officeDocument/2006/relationships/customXml" Target="../customXml/item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2FBE13-6183-4CFB-958C-1DE03CACAFEE}" type="doc">
      <dgm:prSet loTypeId="urn:microsoft.com/office/officeart/2008/layout/AlternatingHexagons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AAD5DF-2BC2-434F-A33D-643DEDFCFFEF}">
      <dgm:prSet phldrT="[Text]" custT="1"/>
      <dgm:spPr/>
      <dgm:t>
        <a:bodyPr/>
        <a:lstStyle/>
        <a:p>
          <a:r>
            <a:rPr lang="pt-PT" sz="6600" b="1" noProof="0" dirty="0" smtClean="0">
              <a:solidFill>
                <a:schemeClr val="accent2"/>
              </a:solidFill>
            </a:rPr>
            <a:t>C</a:t>
          </a:r>
          <a:r>
            <a:rPr lang="pt-PT" sz="3600" b="0" noProof="0" dirty="0" smtClean="0">
              <a:solidFill>
                <a:schemeClr val="tx1"/>
              </a:solidFill>
            </a:rPr>
            <a:t>rença</a:t>
          </a:r>
          <a:endParaRPr lang="pt-PT" sz="3600" b="0" noProof="0" dirty="0">
            <a:solidFill>
              <a:schemeClr val="tx1"/>
            </a:solidFill>
          </a:endParaRPr>
        </a:p>
      </dgm:t>
    </dgm:pt>
    <dgm:pt modelId="{B36E4988-1B83-4D83-9A5A-CF29D8484EBF}" type="parTrans" cxnId="{742661D1-AFC7-4B06-BDD2-DF1AFA946B2F}">
      <dgm:prSet/>
      <dgm:spPr/>
      <dgm:t>
        <a:bodyPr/>
        <a:lstStyle/>
        <a:p>
          <a:endParaRPr lang="en-US"/>
        </a:p>
      </dgm:t>
    </dgm:pt>
    <dgm:pt modelId="{35F1E315-0DCE-41F6-9907-5CBD6E20535B}" type="sibTrans" cxnId="{742661D1-AFC7-4B06-BDD2-DF1AFA946B2F}">
      <dgm:prSet custT="1"/>
      <dgm:spPr/>
      <dgm:t>
        <a:bodyPr/>
        <a:lstStyle/>
        <a:p>
          <a:r>
            <a:rPr lang="pt-PT" sz="6600" b="1" kern="1200" noProof="0" dirty="0" smtClean="0">
              <a:solidFill>
                <a:srgbClr val="C0504D"/>
              </a:solidFill>
              <a:latin typeface="Calibri"/>
              <a:ea typeface="+mn-ea"/>
              <a:cs typeface="+mn-cs"/>
            </a:rPr>
            <a:t>A</a:t>
          </a:r>
          <a:r>
            <a:rPr lang="pt-PT" sz="3600" kern="1200" noProof="0" dirty="0" smtClean="0"/>
            <a:t>fecto</a:t>
          </a:r>
          <a:endParaRPr lang="pt-PT" sz="3600" kern="1200" noProof="0" dirty="0"/>
        </a:p>
      </dgm:t>
    </dgm:pt>
    <dgm:pt modelId="{0C6A24C2-15DF-47E5-8176-F201F8811A69}">
      <dgm:prSet phldrT="[Text]" custT="1"/>
      <dgm:spPr/>
      <dgm:t>
        <a:bodyPr/>
        <a:lstStyle/>
        <a:p>
          <a:r>
            <a:rPr lang="en-US" sz="6600" b="1" kern="1200" dirty="0">
              <a:solidFill>
                <a:srgbClr val="C0504D"/>
              </a:solidFill>
              <a:latin typeface="Calibri"/>
              <a:ea typeface="+mn-ea"/>
              <a:cs typeface="+mn-cs"/>
            </a:rPr>
            <a:t>S</a:t>
          </a:r>
          <a:r>
            <a:rPr lang="en-US" sz="3600" kern="1200" dirty="0"/>
            <a:t>ocial</a:t>
          </a:r>
        </a:p>
      </dgm:t>
    </dgm:pt>
    <dgm:pt modelId="{26C30E59-F376-4E6B-844B-606BBD14B553}" type="parTrans" cxnId="{C561FE61-BE0F-4BFA-9C5A-5F26E6B29501}">
      <dgm:prSet/>
      <dgm:spPr/>
      <dgm:t>
        <a:bodyPr/>
        <a:lstStyle/>
        <a:p>
          <a:endParaRPr lang="en-US"/>
        </a:p>
      </dgm:t>
    </dgm:pt>
    <dgm:pt modelId="{20B45F5F-8A8B-4541-A4C1-0FE7DF9D580C}" type="sibTrans" cxnId="{C561FE61-BE0F-4BFA-9C5A-5F26E6B29501}">
      <dgm:prSet custT="1"/>
      <dgm:spPr/>
      <dgm:t>
        <a:bodyPr/>
        <a:lstStyle/>
        <a:p>
          <a:r>
            <a:rPr lang="pt-PT" sz="6600" b="1" kern="1200" noProof="0" dirty="0" smtClean="0">
              <a:solidFill>
                <a:srgbClr val="C0504D"/>
              </a:solidFill>
              <a:latin typeface="Calibri"/>
              <a:ea typeface="+mn-ea"/>
              <a:cs typeface="+mn-cs"/>
            </a:rPr>
            <a:t>I</a:t>
          </a:r>
          <a:r>
            <a:rPr lang="pt-PT" sz="3600" kern="1200" noProof="0" dirty="0" smtClean="0"/>
            <a:t>maginação</a:t>
          </a:r>
          <a:endParaRPr lang="pt-PT" sz="3600" kern="1200" noProof="0" dirty="0"/>
        </a:p>
      </dgm:t>
    </dgm:pt>
    <dgm:pt modelId="{EA822E60-A611-4B9A-B675-26C9881A060C}">
      <dgm:prSet phldrT="[Text]" custT="1"/>
      <dgm:spPr/>
      <dgm:t>
        <a:bodyPr/>
        <a:lstStyle/>
        <a:p>
          <a:r>
            <a:rPr lang="pt-PT" sz="6600" b="1" kern="1200" noProof="0" dirty="0" smtClean="0">
              <a:solidFill>
                <a:srgbClr val="C0504D"/>
              </a:solidFill>
              <a:latin typeface="Calibri"/>
              <a:ea typeface="+mn-ea"/>
              <a:cs typeface="+mn-cs"/>
            </a:rPr>
            <a:t>F</a:t>
          </a:r>
          <a:r>
            <a:rPr lang="pt-PT" sz="3600" b="1" kern="1200" noProof="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isiológico</a:t>
          </a:r>
          <a:endParaRPr lang="pt-PT" sz="3600" kern="1200" noProof="0" dirty="0">
            <a:solidFill>
              <a:schemeClr val="tx1"/>
            </a:solidFill>
          </a:endParaRPr>
        </a:p>
      </dgm:t>
    </dgm:pt>
    <dgm:pt modelId="{37D51E3A-7AD8-4D7D-9930-9338C22F0151}" type="parTrans" cxnId="{773326FE-07FC-454B-BCF6-D2622D364F00}">
      <dgm:prSet/>
      <dgm:spPr/>
      <dgm:t>
        <a:bodyPr/>
        <a:lstStyle/>
        <a:p>
          <a:endParaRPr lang="en-US"/>
        </a:p>
      </dgm:t>
    </dgm:pt>
    <dgm:pt modelId="{88971FD4-299E-4822-A5C4-F2B77B6C8800}" type="sibTrans" cxnId="{773326FE-07FC-454B-BCF6-D2622D364F00}">
      <dgm:prSet custT="1"/>
      <dgm:spPr/>
      <dgm:t>
        <a:bodyPr/>
        <a:lstStyle/>
        <a:p>
          <a:r>
            <a:rPr lang="pt-PT" sz="6600" b="1" kern="1200" noProof="0" dirty="0" smtClean="0">
              <a:solidFill>
                <a:srgbClr val="C0504D"/>
              </a:solidFill>
              <a:latin typeface="Calibri"/>
              <a:ea typeface="+mn-ea"/>
              <a:cs typeface="+mn-cs"/>
            </a:rPr>
            <a:t>c</a:t>
          </a:r>
          <a:r>
            <a:rPr lang="pt-PT" sz="3600" kern="1200" noProof="0" dirty="0" smtClean="0"/>
            <a:t>ognitivo</a:t>
          </a:r>
          <a:endParaRPr lang="pt-PT" sz="3600" kern="1200" noProof="0" dirty="0"/>
        </a:p>
      </dgm:t>
    </dgm:pt>
    <dgm:pt modelId="{D76B5D51-D282-42EA-8F21-6817371FE7CD}" type="pres">
      <dgm:prSet presAssocID="{882FBE13-6183-4CFB-958C-1DE03CACAFEE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81492C4-42C0-43D9-9FED-19188C2F3E00}" type="pres">
      <dgm:prSet presAssocID="{54AAD5DF-2BC2-434F-A33D-643DEDFCFFEF}" presName="composite" presStyleCnt="0"/>
      <dgm:spPr/>
    </dgm:pt>
    <dgm:pt modelId="{B1BC54AC-AC38-440C-A02C-53EA38405FED}" type="pres">
      <dgm:prSet presAssocID="{54AAD5DF-2BC2-434F-A33D-643DEDFCFFEF}" presName="Parent1" presStyleLbl="node1" presStyleIdx="0" presStyleCnt="6" custScaleX="104020" custLinFactX="-10541" custLinFactNeighborX="-100000" custLinFactNeighborY="-282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81364B-1DE0-4FBD-A7B0-E8E3F12143AE}" type="pres">
      <dgm:prSet presAssocID="{54AAD5DF-2BC2-434F-A33D-643DEDFCFFEF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36F533AC-21F4-41CE-9DD6-47DD8845EA5B}" type="pres">
      <dgm:prSet presAssocID="{54AAD5DF-2BC2-434F-A33D-643DEDFCFFEF}" presName="BalanceSpacing" presStyleCnt="0"/>
      <dgm:spPr/>
    </dgm:pt>
    <dgm:pt modelId="{B24B6B1F-A6C2-42F5-9190-09C9C928D3B4}" type="pres">
      <dgm:prSet presAssocID="{54AAD5DF-2BC2-434F-A33D-643DEDFCFFEF}" presName="BalanceSpacing1" presStyleCnt="0"/>
      <dgm:spPr/>
    </dgm:pt>
    <dgm:pt modelId="{2A099BFF-70FB-432B-A596-620646DBFC25}" type="pres">
      <dgm:prSet presAssocID="{35F1E315-0DCE-41F6-9907-5CBD6E20535B}" presName="Accent1Text" presStyleLbl="node1" presStyleIdx="1" presStyleCnt="6" custLinFactX="23720" custLinFactNeighborX="100000" custLinFactNeighborY="-2672"/>
      <dgm:spPr/>
      <dgm:t>
        <a:bodyPr/>
        <a:lstStyle/>
        <a:p>
          <a:endParaRPr lang="en-US"/>
        </a:p>
      </dgm:t>
    </dgm:pt>
    <dgm:pt modelId="{46BDCCC2-0E17-4C2F-A325-A71BADF53613}" type="pres">
      <dgm:prSet presAssocID="{35F1E315-0DCE-41F6-9907-5CBD6E20535B}" presName="spaceBetweenRectangles" presStyleCnt="0"/>
      <dgm:spPr/>
    </dgm:pt>
    <dgm:pt modelId="{42EF67DD-B2D6-48B0-99FD-52E307EC1275}" type="pres">
      <dgm:prSet presAssocID="{0C6A24C2-15DF-47E5-8176-F201F8811A69}" presName="composite" presStyleCnt="0"/>
      <dgm:spPr/>
    </dgm:pt>
    <dgm:pt modelId="{BC8BD3C9-F0CA-4249-8FD5-7A4B1BD41A9E}" type="pres">
      <dgm:prSet presAssocID="{0C6A24C2-15DF-47E5-8176-F201F8811A69}" presName="Parent1" presStyleLbl="node1" presStyleIdx="2" presStyleCnt="6" custAng="0" custLinFactNeighborX="717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84ADEE-CE2D-47FE-86FA-E0112C473520}" type="pres">
      <dgm:prSet presAssocID="{0C6A24C2-15DF-47E5-8176-F201F8811A69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C7BAD89B-CF85-462B-9E8D-7A2B7765C005}" type="pres">
      <dgm:prSet presAssocID="{0C6A24C2-15DF-47E5-8176-F201F8811A69}" presName="BalanceSpacing" presStyleCnt="0"/>
      <dgm:spPr/>
    </dgm:pt>
    <dgm:pt modelId="{613082BA-6B1A-402F-996F-87C6523D4101}" type="pres">
      <dgm:prSet presAssocID="{0C6A24C2-15DF-47E5-8176-F201F8811A69}" presName="BalanceSpacing1" presStyleCnt="0"/>
      <dgm:spPr/>
    </dgm:pt>
    <dgm:pt modelId="{35F12783-D1E9-431F-8D0E-D529FDAEE961}" type="pres">
      <dgm:prSet presAssocID="{20B45F5F-8A8B-4541-A4C1-0FE7DF9D580C}" presName="Accent1Text" presStyleLbl="node1" presStyleIdx="3" presStyleCnt="6" custScaleX="129167" custLinFactNeighborX="41967" custLinFactNeighborY="-7289"/>
      <dgm:spPr/>
      <dgm:t>
        <a:bodyPr/>
        <a:lstStyle/>
        <a:p>
          <a:endParaRPr lang="en-US"/>
        </a:p>
      </dgm:t>
    </dgm:pt>
    <dgm:pt modelId="{ED1ADFDE-D115-4899-A3F0-E1942B259AE1}" type="pres">
      <dgm:prSet presAssocID="{20B45F5F-8A8B-4541-A4C1-0FE7DF9D580C}" presName="spaceBetweenRectangles" presStyleCnt="0"/>
      <dgm:spPr/>
    </dgm:pt>
    <dgm:pt modelId="{8DA413C1-A854-4C8B-AEDB-357F2EC49A2F}" type="pres">
      <dgm:prSet presAssocID="{EA822E60-A611-4B9A-B675-26C9881A060C}" presName="composite" presStyleCnt="0"/>
      <dgm:spPr/>
    </dgm:pt>
    <dgm:pt modelId="{0FC164A2-C045-4B9E-A2B4-A9774625331B}" type="pres">
      <dgm:prSet presAssocID="{EA822E60-A611-4B9A-B675-26C9881A060C}" presName="Parent1" presStyleLbl="node1" presStyleIdx="4" presStyleCnt="6" custScaleX="161171" custLinFactNeighborX="33263" custLinFactNeighborY="28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481D61-6506-4EDE-8684-DBF82599A1B0}" type="pres">
      <dgm:prSet presAssocID="{EA822E60-A611-4B9A-B675-26C9881A060C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E672A4D6-027E-48A5-91ED-19DED1D132FB}" type="pres">
      <dgm:prSet presAssocID="{EA822E60-A611-4B9A-B675-26C9881A060C}" presName="BalanceSpacing" presStyleCnt="0"/>
      <dgm:spPr/>
    </dgm:pt>
    <dgm:pt modelId="{0E728705-6095-42F8-A436-90168200CB04}" type="pres">
      <dgm:prSet presAssocID="{EA822E60-A611-4B9A-B675-26C9881A060C}" presName="BalanceSpacing1" presStyleCnt="0"/>
      <dgm:spPr/>
    </dgm:pt>
    <dgm:pt modelId="{108780F7-4B7D-47C8-AA5F-22B900F82326}" type="pres">
      <dgm:prSet presAssocID="{88971FD4-299E-4822-A5C4-F2B77B6C8800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742661D1-AFC7-4B06-BDD2-DF1AFA946B2F}" srcId="{882FBE13-6183-4CFB-958C-1DE03CACAFEE}" destId="{54AAD5DF-2BC2-434F-A33D-643DEDFCFFEF}" srcOrd="0" destOrd="0" parTransId="{B36E4988-1B83-4D83-9A5A-CF29D8484EBF}" sibTransId="{35F1E315-0DCE-41F6-9907-5CBD6E20535B}"/>
    <dgm:cxn modelId="{81F18FEC-A697-4C51-B10E-5F9F2DE5DDB1}" type="presOf" srcId="{54AAD5DF-2BC2-434F-A33D-643DEDFCFFEF}" destId="{B1BC54AC-AC38-440C-A02C-53EA38405FED}" srcOrd="0" destOrd="0" presId="urn:microsoft.com/office/officeart/2008/layout/AlternatingHexagons"/>
    <dgm:cxn modelId="{C561FE61-BE0F-4BFA-9C5A-5F26E6B29501}" srcId="{882FBE13-6183-4CFB-958C-1DE03CACAFEE}" destId="{0C6A24C2-15DF-47E5-8176-F201F8811A69}" srcOrd="1" destOrd="0" parTransId="{26C30E59-F376-4E6B-844B-606BBD14B553}" sibTransId="{20B45F5F-8A8B-4541-A4C1-0FE7DF9D580C}"/>
    <dgm:cxn modelId="{E06D840A-BE69-4BB1-85D7-FC6D36B981B5}" type="presOf" srcId="{88971FD4-299E-4822-A5C4-F2B77B6C8800}" destId="{108780F7-4B7D-47C8-AA5F-22B900F82326}" srcOrd="0" destOrd="0" presId="urn:microsoft.com/office/officeart/2008/layout/AlternatingHexagons"/>
    <dgm:cxn modelId="{773326FE-07FC-454B-BCF6-D2622D364F00}" srcId="{882FBE13-6183-4CFB-958C-1DE03CACAFEE}" destId="{EA822E60-A611-4B9A-B675-26C9881A060C}" srcOrd="2" destOrd="0" parTransId="{37D51E3A-7AD8-4D7D-9930-9338C22F0151}" sibTransId="{88971FD4-299E-4822-A5C4-F2B77B6C8800}"/>
    <dgm:cxn modelId="{D43DF5D2-499B-45E1-9E17-282AE1198ED0}" type="presOf" srcId="{882FBE13-6183-4CFB-958C-1DE03CACAFEE}" destId="{D76B5D51-D282-42EA-8F21-6817371FE7CD}" srcOrd="0" destOrd="0" presId="urn:microsoft.com/office/officeart/2008/layout/AlternatingHexagons"/>
    <dgm:cxn modelId="{BB0176AE-01FA-47FB-8E8D-024FFD0A3361}" type="presOf" srcId="{0C6A24C2-15DF-47E5-8176-F201F8811A69}" destId="{BC8BD3C9-F0CA-4249-8FD5-7A4B1BD41A9E}" srcOrd="0" destOrd="0" presId="urn:microsoft.com/office/officeart/2008/layout/AlternatingHexagons"/>
    <dgm:cxn modelId="{65602BBB-3BC8-446A-A3B3-190DB7C08D9B}" type="presOf" srcId="{20B45F5F-8A8B-4541-A4C1-0FE7DF9D580C}" destId="{35F12783-D1E9-431F-8D0E-D529FDAEE961}" srcOrd="0" destOrd="0" presId="urn:microsoft.com/office/officeart/2008/layout/AlternatingHexagons"/>
    <dgm:cxn modelId="{E1211D0B-790A-4606-8468-2C848EEBB8A7}" type="presOf" srcId="{35F1E315-0DCE-41F6-9907-5CBD6E20535B}" destId="{2A099BFF-70FB-432B-A596-620646DBFC25}" srcOrd="0" destOrd="0" presId="urn:microsoft.com/office/officeart/2008/layout/AlternatingHexagons"/>
    <dgm:cxn modelId="{6E1CF52A-F628-44B5-9994-C56B697F07BB}" type="presOf" srcId="{EA822E60-A611-4B9A-B675-26C9881A060C}" destId="{0FC164A2-C045-4B9E-A2B4-A9774625331B}" srcOrd="0" destOrd="0" presId="urn:microsoft.com/office/officeart/2008/layout/AlternatingHexagons"/>
    <dgm:cxn modelId="{1D85EE8C-4AB5-49FA-AB33-2741253222DC}" type="presParOf" srcId="{D76B5D51-D282-42EA-8F21-6817371FE7CD}" destId="{D81492C4-42C0-43D9-9FED-19188C2F3E00}" srcOrd="0" destOrd="0" presId="urn:microsoft.com/office/officeart/2008/layout/AlternatingHexagons"/>
    <dgm:cxn modelId="{C1565136-2FE4-42F9-953F-0CFB2DBFF524}" type="presParOf" srcId="{D81492C4-42C0-43D9-9FED-19188C2F3E00}" destId="{B1BC54AC-AC38-440C-A02C-53EA38405FED}" srcOrd="0" destOrd="0" presId="urn:microsoft.com/office/officeart/2008/layout/AlternatingHexagons"/>
    <dgm:cxn modelId="{F8A41F12-0862-45B6-9B9E-51079AE45A06}" type="presParOf" srcId="{D81492C4-42C0-43D9-9FED-19188C2F3E00}" destId="{0781364B-1DE0-4FBD-A7B0-E8E3F12143AE}" srcOrd="1" destOrd="0" presId="urn:microsoft.com/office/officeart/2008/layout/AlternatingHexagons"/>
    <dgm:cxn modelId="{161C37E6-4791-4188-81AC-305B4B54DBCE}" type="presParOf" srcId="{D81492C4-42C0-43D9-9FED-19188C2F3E00}" destId="{36F533AC-21F4-41CE-9DD6-47DD8845EA5B}" srcOrd="2" destOrd="0" presId="urn:microsoft.com/office/officeart/2008/layout/AlternatingHexagons"/>
    <dgm:cxn modelId="{6A270F59-AACB-45C9-837B-00D77F660950}" type="presParOf" srcId="{D81492C4-42C0-43D9-9FED-19188C2F3E00}" destId="{B24B6B1F-A6C2-42F5-9190-09C9C928D3B4}" srcOrd="3" destOrd="0" presId="urn:microsoft.com/office/officeart/2008/layout/AlternatingHexagons"/>
    <dgm:cxn modelId="{50AC1754-C004-489C-83BE-1210F569AD26}" type="presParOf" srcId="{D81492C4-42C0-43D9-9FED-19188C2F3E00}" destId="{2A099BFF-70FB-432B-A596-620646DBFC25}" srcOrd="4" destOrd="0" presId="urn:microsoft.com/office/officeart/2008/layout/AlternatingHexagons"/>
    <dgm:cxn modelId="{C840E063-9909-4C4E-9713-133380F9B1CF}" type="presParOf" srcId="{D76B5D51-D282-42EA-8F21-6817371FE7CD}" destId="{46BDCCC2-0E17-4C2F-A325-A71BADF53613}" srcOrd="1" destOrd="0" presId="urn:microsoft.com/office/officeart/2008/layout/AlternatingHexagons"/>
    <dgm:cxn modelId="{5C7F91F4-DB62-4F1D-AB10-91BF2B093F88}" type="presParOf" srcId="{D76B5D51-D282-42EA-8F21-6817371FE7CD}" destId="{42EF67DD-B2D6-48B0-99FD-52E307EC1275}" srcOrd="2" destOrd="0" presId="urn:microsoft.com/office/officeart/2008/layout/AlternatingHexagons"/>
    <dgm:cxn modelId="{6ABF944E-E245-45B1-A67B-877FEEC6850A}" type="presParOf" srcId="{42EF67DD-B2D6-48B0-99FD-52E307EC1275}" destId="{BC8BD3C9-F0CA-4249-8FD5-7A4B1BD41A9E}" srcOrd="0" destOrd="0" presId="urn:microsoft.com/office/officeart/2008/layout/AlternatingHexagons"/>
    <dgm:cxn modelId="{75882BA4-4605-4539-A81E-3D6848335CD0}" type="presParOf" srcId="{42EF67DD-B2D6-48B0-99FD-52E307EC1275}" destId="{5784ADEE-CE2D-47FE-86FA-E0112C473520}" srcOrd="1" destOrd="0" presId="urn:microsoft.com/office/officeart/2008/layout/AlternatingHexagons"/>
    <dgm:cxn modelId="{FAB05040-8BA5-445D-A8E9-460F0DDDCF04}" type="presParOf" srcId="{42EF67DD-B2D6-48B0-99FD-52E307EC1275}" destId="{C7BAD89B-CF85-462B-9E8D-7A2B7765C005}" srcOrd="2" destOrd="0" presId="urn:microsoft.com/office/officeart/2008/layout/AlternatingHexagons"/>
    <dgm:cxn modelId="{11380A36-3E3D-4014-8B15-F226A8A73B76}" type="presParOf" srcId="{42EF67DD-B2D6-48B0-99FD-52E307EC1275}" destId="{613082BA-6B1A-402F-996F-87C6523D4101}" srcOrd="3" destOrd="0" presId="urn:microsoft.com/office/officeart/2008/layout/AlternatingHexagons"/>
    <dgm:cxn modelId="{2E58C221-FF6E-4514-97D7-7CB461556ACA}" type="presParOf" srcId="{42EF67DD-B2D6-48B0-99FD-52E307EC1275}" destId="{35F12783-D1E9-431F-8D0E-D529FDAEE961}" srcOrd="4" destOrd="0" presId="urn:microsoft.com/office/officeart/2008/layout/AlternatingHexagons"/>
    <dgm:cxn modelId="{95811084-3772-4061-A8B6-6DB9740C65F5}" type="presParOf" srcId="{D76B5D51-D282-42EA-8F21-6817371FE7CD}" destId="{ED1ADFDE-D115-4899-A3F0-E1942B259AE1}" srcOrd="3" destOrd="0" presId="urn:microsoft.com/office/officeart/2008/layout/AlternatingHexagons"/>
    <dgm:cxn modelId="{A7A0BE11-CA2D-453B-A5B5-614A73E2A010}" type="presParOf" srcId="{D76B5D51-D282-42EA-8F21-6817371FE7CD}" destId="{8DA413C1-A854-4C8B-AEDB-357F2EC49A2F}" srcOrd="4" destOrd="0" presId="urn:microsoft.com/office/officeart/2008/layout/AlternatingHexagons"/>
    <dgm:cxn modelId="{0637EDA4-6691-4773-83E4-440680D4ED23}" type="presParOf" srcId="{8DA413C1-A854-4C8B-AEDB-357F2EC49A2F}" destId="{0FC164A2-C045-4B9E-A2B4-A9774625331B}" srcOrd="0" destOrd="0" presId="urn:microsoft.com/office/officeart/2008/layout/AlternatingHexagons"/>
    <dgm:cxn modelId="{BE554D9A-2205-4ADF-8350-C6135A89EC78}" type="presParOf" srcId="{8DA413C1-A854-4C8B-AEDB-357F2EC49A2F}" destId="{E3481D61-6506-4EDE-8684-DBF82599A1B0}" srcOrd="1" destOrd="0" presId="urn:microsoft.com/office/officeart/2008/layout/AlternatingHexagons"/>
    <dgm:cxn modelId="{83D082AE-5EBA-41C4-A9C9-ABADF8BB0F39}" type="presParOf" srcId="{8DA413C1-A854-4C8B-AEDB-357F2EC49A2F}" destId="{E672A4D6-027E-48A5-91ED-19DED1D132FB}" srcOrd="2" destOrd="0" presId="urn:microsoft.com/office/officeart/2008/layout/AlternatingHexagons"/>
    <dgm:cxn modelId="{00D45272-6164-4BF5-9E76-9D821C79CA58}" type="presParOf" srcId="{8DA413C1-A854-4C8B-AEDB-357F2EC49A2F}" destId="{0E728705-6095-42F8-A436-90168200CB04}" srcOrd="3" destOrd="0" presId="urn:microsoft.com/office/officeart/2008/layout/AlternatingHexagons"/>
    <dgm:cxn modelId="{4168A977-38CB-4CD0-83AF-281C8752CD66}" type="presParOf" srcId="{8DA413C1-A854-4C8B-AEDB-357F2EC49A2F}" destId="{108780F7-4B7D-47C8-AA5F-22B900F82326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1B4135-8B37-497B-8FCF-2EE4F6226BDE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B62AB7DB-6D3B-49AF-9D7B-AF250C31C6C0}">
      <dgm:prSet phldrT="[Text]" custT="1"/>
      <dgm:spPr/>
      <dgm:t>
        <a:bodyPr/>
        <a:lstStyle/>
        <a:p>
          <a:pPr>
            <a:buSzPts val="2200"/>
            <a:buChar char=" "/>
          </a:pPr>
          <a:r>
            <a:rPr lang="pt-BR" sz="3200" b="1" dirty="0" smtClean="0"/>
            <a:t>Função do trabalho - definição e expectativas</a:t>
          </a:r>
          <a:endParaRPr lang="en-US" sz="3200" dirty="0"/>
        </a:p>
      </dgm:t>
    </dgm:pt>
    <dgm:pt modelId="{931470B3-419F-463B-B715-38812E12DB26}" type="parTrans" cxnId="{8349A7DE-D1DE-480D-A789-924FDD43999A}">
      <dgm:prSet/>
      <dgm:spPr/>
      <dgm:t>
        <a:bodyPr/>
        <a:lstStyle/>
        <a:p>
          <a:endParaRPr lang="en-US"/>
        </a:p>
      </dgm:t>
    </dgm:pt>
    <dgm:pt modelId="{AC38A9B5-22AB-499F-A2B3-2C5A53747334}" type="sibTrans" cxnId="{8349A7DE-D1DE-480D-A789-924FDD43999A}">
      <dgm:prSet/>
      <dgm:spPr/>
      <dgm:t>
        <a:bodyPr/>
        <a:lstStyle/>
        <a:p>
          <a:endParaRPr lang="en-US"/>
        </a:p>
      </dgm:t>
    </dgm:pt>
    <dgm:pt modelId="{853B753D-6D23-42BA-A227-10846D73DCAA}">
      <dgm:prSet custT="1"/>
      <dgm:spPr/>
      <dgm:t>
        <a:bodyPr/>
        <a:lstStyle/>
        <a:p>
          <a:r>
            <a:rPr lang="pt-BR" sz="3200" b="1" dirty="0" smtClean="0"/>
            <a:t>Incapacidade profissional / emocional para realizar a tarefa</a:t>
          </a:r>
          <a:endParaRPr lang="en-US" sz="3200" b="1" dirty="0"/>
        </a:p>
      </dgm:t>
    </dgm:pt>
    <dgm:pt modelId="{930B46E3-F1F9-4019-B42C-7F245250D24B}" type="parTrans" cxnId="{2AE12BF6-8CA6-4A7E-AF73-5513DA9B4AA3}">
      <dgm:prSet/>
      <dgm:spPr/>
      <dgm:t>
        <a:bodyPr/>
        <a:lstStyle/>
        <a:p>
          <a:endParaRPr lang="en-US"/>
        </a:p>
      </dgm:t>
    </dgm:pt>
    <dgm:pt modelId="{03C553D2-61EE-4DF1-A968-FA6A8463B4B0}" type="sibTrans" cxnId="{2AE12BF6-8CA6-4A7E-AF73-5513DA9B4AA3}">
      <dgm:prSet/>
      <dgm:spPr/>
      <dgm:t>
        <a:bodyPr/>
        <a:lstStyle/>
        <a:p>
          <a:endParaRPr lang="en-US"/>
        </a:p>
      </dgm:t>
    </dgm:pt>
    <dgm:pt modelId="{8B352710-447B-4DD5-9CA7-26D909C859AE}">
      <dgm:prSet custT="1"/>
      <dgm:spPr/>
      <dgm:t>
        <a:bodyPr/>
        <a:lstStyle/>
        <a:p>
          <a:r>
            <a:rPr lang="en-US" sz="3200" b="1" dirty="0" err="1" smtClean="0"/>
            <a:t>Desamparo</a:t>
          </a:r>
          <a:r>
            <a:rPr lang="en-US" sz="3200" b="1" dirty="0" smtClean="0"/>
            <a:t> </a:t>
          </a:r>
          <a:r>
            <a:rPr lang="en-US" sz="3200" b="1" dirty="0" err="1" smtClean="0"/>
            <a:t>profissional</a:t>
          </a:r>
          <a:endParaRPr lang="en-US" sz="3200" b="1" dirty="0"/>
        </a:p>
      </dgm:t>
    </dgm:pt>
    <dgm:pt modelId="{58127EA5-FCE9-4F4D-9AE6-D355BC4E8BFC}" type="parTrans" cxnId="{0B9C9463-A08A-484F-A3DC-30BF514C3C81}">
      <dgm:prSet/>
      <dgm:spPr/>
      <dgm:t>
        <a:bodyPr/>
        <a:lstStyle/>
        <a:p>
          <a:endParaRPr lang="en-US"/>
        </a:p>
      </dgm:t>
    </dgm:pt>
    <dgm:pt modelId="{A984DFF6-2A9C-432F-B31C-9E5828931C8D}" type="sibTrans" cxnId="{0B9C9463-A08A-484F-A3DC-30BF514C3C81}">
      <dgm:prSet/>
      <dgm:spPr/>
      <dgm:t>
        <a:bodyPr/>
        <a:lstStyle/>
        <a:p>
          <a:endParaRPr lang="en-US"/>
        </a:p>
      </dgm:t>
    </dgm:pt>
    <dgm:pt modelId="{8DFE0C60-A526-425E-93F7-E224D66940C2}" type="pres">
      <dgm:prSet presAssocID="{851B4135-8B37-497B-8FCF-2EE4F6226BDE}" presName="linearFlow" presStyleCnt="0">
        <dgm:presLayoutVars>
          <dgm:dir/>
          <dgm:resizeHandles val="exact"/>
        </dgm:presLayoutVars>
      </dgm:prSet>
      <dgm:spPr/>
    </dgm:pt>
    <dgm:pt modelId="{7DF7728E-5682-4FA1-961E-03C03DBAB34E}" type="pres">
      <dgm:prSet presAssocID="{B62AB7DB-6D3B-49AF-9D7B-AF250C31C6C0}" presName="node" presStyleLbl="node1" presStyleIdx="0" presStyleCnt="3" custScaleX="121239" custScaleY="1120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57FFD0-B1C4-4E56-82A9-C21AD500AC57}" type="pres">
      <dgm:prSet presAssocID="{AC38A9B5-22AB-499F-A2B3-2C5A53747334}" presName="spacerL" presStyleCnt="0"/>
      <dgm:spPr/>
    </dgm:pt>
    <dgm:pt modelId="{9EA44079-2D3A-4806-A5EF-1BB6F629A940}" type="pres">
      <dgm:prSet presAssocID="{AC38A9B5-22AB-499F-A2B3-2C5A53747334}" presName="sibTrans" presStyleLbl="sibTrans2D1" presStyleIdx="0" presStyleCnt="2"/>
      <dgm:spPr/>
      <dgm:t>
        <a:bodyPr/>
        <a:lstStyle/>
        <a:p>
          <a:endParaRPr lang="en-US"/>
        </a:p>
      </dgm:t>
    </dgm:pt>
    <dgm:pt modelId="{8A35423D-F51A-4494-A918-0EACFB8A2037}" type="pres">
      <dgm:prSet presAssocID="{AC38A9B5-22AB-499F-A2B3-2C5A53747334}" presName="spacerR" presStyleCnt="0"/>
      <dgm:spPr/>
    </dgm:pt>
    <dgm:pt modelId="{904612C0-27FD-4931-9A8E-45C84B1B1556}" type="pres">
      <dgm:prSet presAssocID="{853B753D-6D23-42BA-A227-10846D73DCAA}" presName="node" presStyleLbl="node1" presStyleIdx="1" presStyleCnt="3" custScaleX="141604" custScaleY="1276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C77E65-46C3-48C6-A86F-B86097E9C8D3}" type="pres">
      <dgm:prSet presAssocID="{03C553D2-61EE-4DF1-A968-FA6A8463B4B0}" presName="spacerL" presStyleCnt="0"/>
      <dgm:spPr/>
    </dgm:pt>
    <dgm:pt modelId="{D4C20584-1769-4902-B789-264990000656}" type="pres">
      <dgm:prSet presAssocID="{03C553D2-61EE-4DF1-A968-FA6A8463B4B0}" presName="sibTrans" presStyleLbl="sibTrans2D1" presStyleIdx="1" presStyleCnt="2"/>
      <dgm:spPr/>
      <dgm:t>
        <a:bodyPr/>
        <a:lstStyle/>
        <a:p>
          <a:endParaRPr lang="en-US"/>
        </a:p>
      </dgm:t>
    </dgm:pt>
    <dgm:pt modelId="{260D1A8A-BA38-4AC9-825E-80CFAE649295}" type="pres">
      <dgm:prSet presAssocID="{03C553D2-61EE-4DF1-A968-FA6A8463B4B0}" presName="spacerR" presStyleCnt="0"/>
      <dgm:spPr/>
    </dgm:pt>
    <dgm:pt modelId="{C9C4F5C4-20D1-4F86-B051-3EC6BB72AD5F}" type="pres">
      <dgm:prSet presAssocID="{8B352710-447B-4DD5-9CA7-26D909C859A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E12BF6-8CA6-4A7E-AF73-5513DA9B4AA3}" srcId="{851B4135-8B37-497B-8FCF-2EE4F6226BDE}" destId="{853B753D-6D23-42BA-A227-10846D73DCAA}" srcOrd="1" destOrd="0" parTransId="{930B46E3-F1F9-4019-B42C-7F245250D24B}" sibTransId="{03C553D2-61EE-4DF1-A968-FA6A8463B4B0}"/>
    <dgm:cxn modelId="{11700016-956B-4993-A080-911D5D7DABFC}" type="presOf" srcId="{AC38A9B5-22AB-499F-A2B3-2C5A53747334}" destId="{9EA44079-2D3A-4806-A5EF-1BB6F629A940}" srcOrd="0" destOrd="0" presId="urn:microsoft.com/office/officeart/2005/8/layout/equation1"/>
    <dgm:cxn modelId="{836595B7-FBC7-40AE-B6E7-17BE925D852B}" type="presOf" srcId="{03C553D2-61EE-4DF1-A968-FA6A8463B4B0}" destId="{D4C20584-1769-4902-B789-264990000656}" srcOrd="0" destOrd="0" presId="urn:microsoft.com/office/officeart/2005/8/layout/equation1"/>
    <dgm:cxn modelId="{11E86D22-DBB1-42D1-AE0C-A892213B9AFD}" type="presOf" srcId="{853B753D-6D23-42BA-A227-10846D73DCAA}" destId="{904612C0-27FD-4931-9A8E-45C84B1B1556}" srcOrd="0" destOrd="0" presId="urn:microsoft.com/office/officeart/2005/8/layout/equation1"/>
    <dgm:cxn modelId="{8349A7DE-D1DE-480D-A789-924FDD43999A}" srcId="{851B4135-8B37-497B-8FCF-2EE4F6226BDE}" destId="{B62AB7DB-6D3B-49AF-9D7B-AF250C31C6C0}" srcOrd="0" destOrd="0" parTransId="{931470B3-419F-463B-B715-38812E12DB26}" sibTransId="{AC38A9B5-22AB-499F-A2B3-2C5A53747334}"/>
    <dgm:cxn modelId="{4C33DA0D-CA08-4254-8C5C-B312EA8FBD66}" type="presOf" srcId="{B62AB7DB-6D3B-49AF-9D7B-AF250C31C6C0}" destId="{7DF7728E-5682-4FA1-961E-03C03DBAB34E}" srcOrd="0" destOrd="0" presId="urn:microsoft.com/office/officeart/2005/8/layout/equation1"/>
    <dgm:cxn modelId="{B5B4412D-2F45-431E-8EA4-B94872E755FC}" type="presOf" srcId="{8B352710-447B-4DD5-9CA7-26D909C859AE}" destId="{C9C4F5C4-20D1-4F86-B051-3EC6BB72AD5F}" srcOrd="0" destOrd="0" presId="urn:microsoft.com/office/officeart/2005/8/layout/equation1"/>
    <dgm:cxn modelId="{D9B3D084-7E73-4F5E-9CBA-B1FE67E0C0B0}" type="presOf" srcId="{851B4135-8B37-497B-8FCF-2EE4F6226BDE}" destId="{8DFE0C60-A526-425E-93F7-E224D66940C2}" srcOrd="0" destOrd="0" presId="urn:microsoft.com/office/officeart/2005/8/layout/equation1"/>
    <dgm:cxn modelId="{0B9C9463-A08A-484F-A3DC-30BF514C3C81}" srcId="{851B4135-8B37-497B-8FCF-2EE4F6226BDE}" destId="{8B352710-447B-4DD5-9CA7-26D909C859AE}" srcOrd="2" destOrd="0" parTransId="{58127EA5-FCE9-4F4D-9AE6-D355BC4E8BFC}" sibTransId="{A984DFF6-2A9C-432F-B31C-9E5828931C8D}"/>
    <dgm:cxn modelId="{9376ED45-5A53-4CD6-90B6-B317A1EA63D9}" type="presParOf" srcId="{8DFE0C60-A526-425E-93F7-E224D66940C2}" destId="{7DF7728E-5682-4FA1-961E-03C03DBAB34E}" srcOrd="0" destOrd="0" presId="urn:microsoft.com/office/officeart/2005/8/layout/equation1"/>
    <dgm:cxn modelId="{A1404FA8-43F3-451E-ACE7-6C62B0A8A4C3}" type="presParOf" srcId="{8DFE0C60-A526-425E-93F7-E224D66940C2}" destId="{6857FFD0-B1C4-4E56-82A9-C21AD500AC57}" srcOrd="1" destOrd="0" presId="urn:microsoft.com/office/officeart/2005/8/layout/equation1"/>
    <dgm:cxn modelId="{80328A08-DC3D-417D-AB8A-2AF93A0EA529}" type="presParOf" srcId="{8DFE0C60-A526-425E-93F7-E224D66940C2}" destId="{9EA44079-2D3A-4806-A5EF-1BB6F629A940}" srcOrd="2" destOrd="0" presId="urn:microsoft.com/office/officeart/2005/8/layout/equation1"/>
    <dgm:cxn modelId="{B8C733BE-AE86-4494-85C0-5533C896E682}" type="presParOf" srcId="{8DFE0C60-A526-425E-93F7-E224D66940C2}" destId="{8A35423D-F51A-4494-A918-0EACFB8A2037}" srcOrd="3" destOrd="0" presId="urn:microsoft.com/office/officeart/2005/8/layout/equation1"/>
    <dgm:cxn modelId="{A30B0277-B375-4ED5-AB65-E9FAA202DAEA}" type="presParOf" srcId="{8DFE0C60-A526-425E-93F7-E224D66940C2}" destId="{904612C0-27FD-4931-9A8E-45C84B1B1556}" srcOrd="4" destOrd="0" presId="urn:microsoft.com/office/officeart/2005/8/layout/equation1"/>
    <dgm:cxn modelId="{7133939D-BAF1-4E63-BC30-71412A117091}" type="presParOf" srcId="{8DFE0C60-A526-425E-93F7-E224D66940C2}" destId="{CCC77E65-46C3-48C6-A86F-B86097E9C8D3}" srcOrd="5" destOrd="0" presId="urn:microsoft.com/office/officeart/2005/8/layout/equation1"/>
    <dgm:cxn modelId="{630591F2-B819-4CFB-A931-9422CFE51C36}" type="presParOf" srcId="{8DFE0C60-A526-425E-93F7-E224D66940C2}" destId="{D4C20584-1769-4902-B789-264990000656}" srcOrd="6" destOrd="0" presId="urn:microsoft.com/office/officeart/2005/8/layout/equation1"/>
    <dgm:cxn modelId="{7FBA3BA1-7E1F-4713-8693-5408E27E4F32}" type="presParOf" srcId="{8DFE0C60-A526-425E-93F7-E224D66940C2}" destId="{260D1A8A-BA38-4AC9-825E-80CFAE649295}" srcOrd="7" destOrd="0" presId="urn:microsoft.com/office/officeart/2005/8/layout/equation1"/>
    <dgm:cxn modelId="{EC1E094C-20B6-46BF-ACD1-412D5EA7AD4F}" type="presParOf" srcId="{8DFE0C60-A526-425E-93F7-E224D66940C2}" destId="{C9C4F5C4-20D1-4F86-B051-3EC6BB72AD5F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BC54AC-AC38-440C-A02C-53EA38405FED}">
      <dsp:nvSpPr>
        <dsp:cNvPr id="0" name=""/>
        <dsp:cNvSpPr/>
      </dsp:nvSpPr>
      <dsp:spPr>
        <a:xfrm rot="5400000">
          <a:off x="2096266" y="153368"/>
          <a:ext cx="3227916" cy="292118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6600" b="1" kern="1200" noProof="0" dirty="0" smtClean="0">
              <a:solidFill>
                <a:schemeClr val="accent2"/>
              </a:solidFill>
            </a:rPr>
            <a:t>C</a:t>
          </a:r>
          <a:r>
            <a:rPr lang="pt-PT" sz="3600" b="0" kern="1200" noProof="0" dirty="0" smtClean="0">
              <a:solidFill>
                <a:schemeClr val="tx1"/>
              </a:solidFill>
            </a:rPr>
            <a:t>rença</a:t>
          </a:r>
          <a:endParaRPr lang="pt-PT" sz="3600" b="0" kern="1200" noProof="0" dirty="0">
            <a:solidFill>
              <a:schemeClr val="tx1"/>
            </a:solidFill>
          </a:endParaRPr>
        </a:p>
      </dsp:txBody>
      <dsp:txXfrm rot="-5400000">
        <a:off x="2713365" y="512425"/>
        <a:ext cx="1993718" cy="2203066"/>
      </dsp:txXfrm>
    </dsp:sp>
    <dsp:sp modelId="{0781364B-1DE0-4FBD-A7B0-E8E3F12143AE}">
      <dsp:nvSpPr>
        <dsp:cNvPr id="0" name=""/>
        <dsp:cNvSpPr/>
      </dsp:nvSpPr>
      <dsp:spPr>
        <a:xfrm>
          <a:off x="8303895" y="645665"/>
          <a:ext cx="3602355" cy="1936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099BFF-70FB-432B-A596-620646DBFC25}">
      <dsp:nvSpPr>
        <dsp:cNvPr id="0" name=""/>
        <dsp:cNvSpPr/>
      </dsp:nvSpPr>
      <dsp:spPr>
        <a:xfrm rot="5400000">
          <a:off x="5642038" y="209814"/>
          <a:ext cx="3227916" cy="280828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6600" b="1" kern="1200" noProof="0" dirty="0" smtClean="0">
              <a:solidFill>
                <a:srgbClr val="C0504D"/>
              </a:solidFill>
              <a:latin typeface="Calibri"/>
              <a:ea typeface="+mn-ea"/>
              <a:cs typeface="+mn-cs"/>
            </a:rPr>
            <a:t>A</a:t>
          </a:r>
          <a:r>
            <a:rPr lang="pt-PT" sz="3600" kern="1200" noProof="0" dirty="0" smtClean="0"/>
            <a:t>fecto</a:t>
          </a:r>
          <a:endParaRPr lang="pt-PT" sz="3600" kern="1200" noProof="0" dirty="0"/>
        </a:p>
      </dsp:txBody>
      <dsp:txXfrm rot="-5400000">
        <a:off x="6289477" y="503017"/>
        <a:ext cx="1933037" cy="2221882"/>
      </dsp:txXfrm>
    </dsp:sp>
    <dsp:sp modelId="{BC8BD3C9-F0CA-4249-8FD5-7A4B1BD41A9E}">
      <dsp:nvSpPr>
        <dsp:cNvPr id="0" name=""/>
        <dsp:cNvSpPr/>
      </dsp:nvSpPr>
      <dsp:spPr>
        <a:xfrm rot="5400000">
          <a:off x="3879728" y="2949752"/>
          <a:ext cx="3227916" cy="280828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b="1" kern="1200" dirty="0">
              <a:solidFill>
                <a:srgbClr val="C0504D"/>
              </a:solidFill>
              <a:latin typeface="Calibri"/>
              <a:ea typeface="+mn-ea"/>
              <a:cs typeface="+mn-cs"/>
            </a:rPr>
            <a:t>S</a:t>
          </a:r>
          <a:r>
            <a:rPr lang="en-US" sz="3600" kern="1200" dirty="0"/>
            <a:t>ocial</a:t>
          </a:r>
        </a:p>
      </dsp:txBody>
      <dsp:txXfrm rot="-5400000">
        <a:off x="4527167" y="3242955"/>
        <a:ext cx="1933037" cy="2221882"/>
      </dsp:txXfrm>
    </dsp:sp>
    <dsp:sp modelId="{5784ADEE-CE2D-47FE-86FA-E0112C473520}">
      <dsp:nvSpPr>
        <dsp:cNvPr id="0" name=""/>
        <dsp:cNvSpPr/>
      </dsp:nvSpPr>
      <dsp:spPr>
        <a:xfrm>
          <a:off x="285749" y="3385521"/>
          <a:ext cx="3486150" cy="1936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F12783-D1E9-431F-8D0E-D529FDAEE961}">
      <dsp:nvSpPr>
        <dsp:cNvPr id="0" name=""/>
        <dsp:cNvSpPr/>
      </dsp:nvSpPr>
      <dsp:spPr>
        <a:xfrm rot="5400000">
          <a:off x="7889794" y="2304923"/>
          <a:ext cx="3227916" cy="362738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6600" b="1" kern="1200" noProof="0" dirty="0" smtClean="0">
              <a:solidFill>
                <a:srgbClr val="C0504D"/>
              </a:solidFill>
              <a:latin typeface="Calibri"/>
              <a:ea typeface="+mn-ea"/>
              <a:cs typeface="+mn-cs"/>
            </a:rPr>
            <a:t>I</a:t>
          </a:r>
          <a:r>
            <a:rPr lang="pt-PT" sz="3600" kern="1200" noProof="0" dirty="0" smtClean="0"/>
            <a:t>maginação</a:t>
          </a:r>
          <a:endParaRPr lang="pt-PT" sz="3600" kern="1200" noProof="0" dirty="0"/>
        </a:p>
      </dsp:txBody>
      <dsp:txXfrm rot="-5400000">
        <a:off x="8294625" y="3042641"/>
        <a:ext cx="2418254" cy="2151944"/>
      </dsp:txXfrm>
    </dsp:sp>
    <dsp:sp modelId="{0FC164A2-C045-4B9E-A2B4-A9774625331B}">
      <dsp:nvSpPr>
        <dsp:cNvPr id="0" name=""/>
        <dsp:cNvSpPr/>
      </dsp:nvSpPr>
      <dsp:spPr>
        <a:xfrm rot="5400000">
          <a:off x="6134696" y="4830762"/>
          <a:ext cx="3227916" cy="452614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6600" b="1" kern="1200" noProof="0" dirty="0" smtClean="0">
              <a:solidFill>
                <a:srgbClr val="C0504D"/>
              </a:solidFill>
              <a:latin typeface="Calibri"/>
              <a:ea typeface="+mn-ea"/>
              <a:cs typeface="+mn-cs"/>
            </a:rPr>
            <a:t>F</a:t>
          </a:r>
          <a:r>
            <a:rPr lang="pt-PT" sz="3600" b="1" kern="1200" noProof="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isiológico</a:t>
          </a:r>
          <a:endParaRPr lang="pt-PT" sz="3600" kern="1200" noProof="0" dirty="0">
            <a:solidFill>
              <a:schemeClr val="tx1"/>
            </a:solidFill>
          </a:endParaRPr>
        </a:p>
      </dsp:txBody>
      <dsp:txXfrm rot="-5400000">
        <a:off x="6239939" y="6017863"/>
        <a:ext cx="3017430" cy="2151944"/>
      </dsp:txXfrm>
    </dsp:sp>
    <dsp:sp modelId="{E3481D61-6506-4EDE-8684-DBF82599A1B0}">
      <dsp:nvSpPr>
        <dsp:cNvPr id="0" name=""/>
        <dsp:cNvSpPr/>
      </dsp:nvSpPr>
      <dsp:spPr>
        <a:xfrm>
          <a:off x="8303895" y="6125377"/>
          <a:ext cx="3602355" cy="1936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8780F7-4B7D-47C8-AA5F-22B900F82326}">
      <dsp:nvSpPr>
        <dsp:cNvPr id="0" name=""/>
        <dsp:cNvSpPr/>
      </dsp:nvSpPr>
      <dsp:spPr>
        <a:xfrm rot="5400000">
          <a:off x="2167625" y="5689608"/>
          <a:ext cx="3227916" cy="280828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6600" b="1" kern="1200" noProof="0" dirty="0" smtClean="0">
              <a:solidFill>
                <a:srgbClr val="C0504D"/>
              </a:solidFill>
              <a:latin typeface="Calibri"/>
              <a:ea typeface="+mn-ea"/>
              <a:cs typeface="+mn-cs"/>
            </a:rPr>
            <a:t>c</a:t>
          </a:r>
          <a:r>
            <a:rPr lang="pt-PT" sz="3600" kern="1200" noProof="0" dirty="0" smtClean="0"/>
            <a:t>ognitivo</a:t>
          </a:r>
          <a:endParaRPr lang="pt-PT" sz="3600" kern="1200" noProof="0" dirty="0"/>
        </a:p>
      </dsp:txBody>
      <dsp:txXfrm rot="-5400000">
        <a:off x="2815064" y="5982811"/>
        <a:ext cx="1933037" cy="22218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F7728E-5682-4FA1-961E-03C03DBAB34E}">
      <dsp:nvSpPr>
        <dsp:cNvPr id="0" name=""/>
        <dsp:cNvSpPr/>
      </dsp:nvSpPr>
      <dsp:spPr>
        <a:xfrm>
          <a:off x="647" y="1605641"/>
          <a:ext cx="4155255" cy="38406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2200"/>
            <a:buChar char=" "/>
          </a:pPr>
          <a:r>
            <a:rPr lang="pt-BR" sz="3200" b="1" kern="1200" dirty="0" smtClean="0"/>
            <a:t>Função do trabalho - definição e expectativas</a:t>
          </a:r>
          <a:endParaRPr lang="en-US" sz="3200" kern="1200" dirty="0"/>
        </a:p>
      </dsp:txBody>
      <dsp:txXfrm>
        <a:off x="609170" y="2168093"/>
        <a:ext cx="2938209" cy="2715757"/>
      </dsp:txXfrm>
    </dsp:sp>
    <dsp:sp modelId="{9EA44079-2D3A-4806-A5EF-1BB6F629A940}">
      <dsp:nvSpPr>
        <dsp:cNvPr id="0" name=""/>
        <dsp:cNvSpPr/>
      </dsp:nvSpPr>
      <dsp:spPr>
        <a:xfrm>
          <a:off x="4434201" y="2532048"/>
          <a:ext cx="1987848" cy="1987848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/>
        </a:p>
      </dsp:txBody>
      <dsp:txXfrm>
        <a:off x="4697690" y="3292201"/>
        <a:ext cx="1460870" cy="467542"/>
      </dsp:txXfrm>
    </dsp:sp>
    <dsp:sp modelId="{904612C0-27FD-4931-9A8E-45C84B1B1556}">
      <dsp:nvSpPr>
        <dsp:cNvPr id="0" name=""/>
        <dsp:cNvSpPr/>
      </dsp:nvSpPr>
      <dsp:spPr>
        <a:xfrm>
          <a:off x="6700349" y="1339218"/>
          <a:ext cx="4853230" cy="43735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/>
            <a:t>Incapacidade profissional / emocional para realizar a tarefa</a:t>
          </a:r>
          <a:endParaRPr lang="en-US" sz="3200" b="1" kern="1200" dirty="0"/>
        </a:p>
      </dsp:txBody>
      <dsp:txXfrm>
        <a:off x="7411088" y="1979703"/>
        <a:ext cx="3431752" cy="3092537"/>
      </dsp:txXfrm>
    </dsp:sp>
    <dsp:sp modelId="{D4C20584-1769-4902-B789-264990000656}">
      <dsp:nvSpPr>
        <dsp:cNvPr id="0" name=""/>
        <dsp:cNvSpPr/>
      </dsp:nvSpPr>
      <dsp:spPr>
        <a:xfrm>
          <a:off x="11831878" y="2532048"/>
          <a:ext cx="1987848" cy="1987848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500" kern="1200"/>
        </a:p>
      </dsp:txBody>
      <dsp:txXfrm>
        <a:off x="12095367" y="2941545"/>
        <a:ext cx="1460870" cy="1168854"/>
      </dsp:txXfrm>
    </dsp:sp>
    <dsp:sp modelId="{C9C4F5C4-20D1-4F86-B051-3EC6BB72AD5F}">
      <dsp:nvSpPr>
        <dsp:cNvPr id="0" name=""/>
        <dsp:cNvSpPr/>
      </dsp:nvSpPr>
      <dsp:spPr>
        <a:xfrm>
          <a:off x="14098026" y="1812309"/>
          <a:ext cx="3427325" cy="34273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/>
            <a:t>Desamparo</a:t>
          </a:r>
          <a:r>
            <a:rPr lang="en-US" sz="3200" b="1" kern="1200" dirty="0" smtClean="0"/>
            <a:t> </a:t>
          </a:r>
          <a:r>
            <a:rPr lang="en-US" sz="3200" b="1" kern="1200" dirty="0" err="1" smtClean="0"/>
            <a:t>profissional</a:t>
          </a:r>
          <a:endParaRPr lang="en-US" sz="3200" b="1" kern="1200" dirty="0"/>
        </a:p>
      </dsp:txBody>
      <dsp:txXfrm>
        <a:off x="14599946" y="2314229"/>
        <a:ext cx="2423485" cy="24234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CA8E8-462F-234C-9A29-7CE842EA3025}" type="datetimeFigureOut">
              <a:rPr lang="en-US" smtClean="0"/>
              <a:t>08-Jun-21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70C3C-4556-AA4F-8D3F-5DD3204C3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40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70C3C-4556-AA4F-8D3F-5DD3204C37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43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AB3E4-5325-4A58-BBB7-4AC3529E04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55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70C3C-4556-AA4F-8D3F-5DD3204C37E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16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Emoções entorpecidas - </a:t>
            </a:r>
            <a:r>
              <a:rPr lang="pt-BR" dirty="0" smtClean="0"/>
              <a:t> O mesmo que: entibiavas, adormentavas, desfalecias. Estar ou ficar sob o efeito de... débeis, adormecidos, desanimados, doentios, enfraquecidos, insalubres,...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70C3C-4556-AA4F-8D3F-5DD3204C37E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5541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70C3C-4556-AA4F-8D3F-5DD3204C37E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5005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Veja o diagrama - Esforço e sucesso. Por que pensamos que está escrito dessa forma? Explique a relação entre esforço e sucesso dos trabalhadores.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70C3C-4556-AA4F-8D3F-5DD3204C37E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722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Analogy for stress.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70C3C-4556-AA4F-8D3F-5DD3204C37E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4649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 que pode fazer com que o balde transborde? O que podemos fazer quando o balde transbordar?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70C3C-4556-AA4F-8D3F-5DD3204C37E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319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Pergunte aos participantes - como você faz um furo no balde?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70C3C-4556-AA4F-8D3F-5DD3204C37E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2463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Practicing a breathing exercise together.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70C3C-4556-AA4F-8D3F-5DD3204C37E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5256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200" b="1" noProof="0" dirty="0" smtClean="0">
                <a:solidFill>
                  <a:schemeClr val="accent1"/>
                </a:solidFill>
              </a:rPr>
              <a:t>Crença</a:t>
            </a:r>
            <a:r>
              <a:rPr lang="en-US" sz="1200" b="1" dirty="0" smtClean="0">
                <a:solidFill>
                  <a:schemeClr val="accent1"/>
                </a:solidFill>
              </a:rPr>
              <a:t> (C) </a:t>
            </a:r>
            <a:r>
              <a:rPr lang="en-US" sz="1200" dirty="0"/>
              <a:t>– </a:t>
            </a:r>
            <a:r>
              <a:rPr lang="pt-BR" sz="1200" dirty="0" smtClean="0"/>
              <a:t>Uma pessoa que se volta para seu sistema de crenças como um meio de enfrentar está contando com seus valores fundamentais</a:t>
            </a:r>
            <a:r>
              <a:rPr lang="en-US" sz="1200" dirty="0" smtClean="0"/>
              <a:t>.  </a:t>
            </a:r>
            <a:endParaRPr lang="en-US" sz="1200" dirty="0"/>
          </a:p>
          <a:p>
            <a:endParaRPr lang="en-US" sz="1200" dirty="0"/>
          </a:p>
          <a:p>
            <a:r>
              <a:rPr lang="pt-PT" sz="1200" b="1" noProof="0" dirty="0" smtClean="0">
                <a:solidFill>
                  <a:schemeClr val="accent1"/>
                </a:solidFill>
              </a:rPr>
              <a:t>Afecto</a:t>
            </a:r>
            <a:r>
              <a:rPr lang="en-US" sz="1200" b="1" dirty="0" smtClean="0">
                <a:solidFill>
                  <a:schemeClr val="accent1"/>
                </a:solidFill>
              </a:rPr>
              <a:t> </a:t>
            </a:r>
            <a:r>
              <a:rPr lang="en-US" sz="1200" b="1" dirty="0">
                <a:solidFill>
                  <a:schemeClr val="accent1"/>
                </a:solidFill>
              </a:rPr>
              <a:t>(A) </a:t>
            </a:r>
            <a:r>
              <a:rPr lang="en-US" sz="1200" dirty="0"/>
              <a:t>– </a:t>
            </a:r>
            <a:r>
              <a:rPr lang="pt-BR" sz="1200" dirty="0" smtClean="0"/>
              <a:t>Sentimentos ou emoções. Uma pessoa que utiliza suas emoções como um mecanismo de enfrentamento está contando com a capacidade de expressar ou ventilar através da emoção</a:t>
            </a:r>
            <a:r>
              <a:rPr lang="en-US" sz="1200" dirty="0" smtClean="0"/>
              <a:t>.  </a:t>
            </a:r>
            <a:endParaRPr lang="en-US" sz="1200" dirty="0"/>
          </a:p>
          <a:p>
            <a:endParaRPr lang="en-US" sz="1200" dirty="0"/>
          </a:p>
          <a:p>
            <a:r>
              <a:rPr lang="en-US" sz="1200" b="1" dirty="0">
                <a:solidFill>
                  <a:schemeClr val="accent1"/>
                </a:solidFill>
              </a:rPr>
              <a:t>Social (S) </a:t>
            </a:r>
            <a:r>
              <a:rPr lang="en-US" sz="1200" dirty="0" smtClean="0"/>
              <a:t>– </a:t>
            </a:r>
            <a:r>
              <a:rPr lang="pt-BR" sz="1200" dirty="0" smtClean="0"/>
              <a:t>Quem enfrenta dificuldades no canal social busca apoio e controle na estrutura de seus relacionamentos.</a:t>
            </a:r>
            <a:r>
              <a:rPr lang="en-US" sz="1200" dirty="0" smtClean="0"/>
              <a:t>  </a:t>
            </a:r>
          </a:p>
          <a:p>
            <a:endParaRPr lang="en-US" sz="1200" dirty="0" smtClean="0"/>
          </a:p>
          <a:p>
            <a:r>
              <a:rPr lang="pt-PT" sz="1200" b="1" noProof="0" dirty="0" smtClean="0">
                <a:solidFill>
                  <a:schemeClr val="accent1"/>
                </a:solidFill>
              </a:rPr>
              <a:t>Imaginação</a:t>
            </a:r>
            <a:r>
              <a:rPr lang="en-US" sz="1200" b="1" dirty="0" smtClean="0">
                <a:solidFill>
                  <a:schemeClr val="accent1"/>
                </a:solidFill>
              </a:rPr>
              <a:t> </a:t>
            </a:r>
            <a:r>
              <a:rPr lang="en-US" sz="1200" b="1" dirty="0">
                <a:solidFill>
                  <a:schemeClr val="accent1"/>
                </a:solidFill>
              </a:rPr>
              <a:t>(I) </a:t>
            </a:r>
            <a:r>
              <a:rPr lang="en-US" sz="1200" dirty="0"/>
              <a:t>– </a:t>
            </a:r>
            <a:r>
              <a:rPr lang="pt-BR" sz="1200" dirty="0" smtClean="0"/>
              <a:t>Outra maneira é recorrer à criatividade como meio de lidar com o estresse / trauma. A criança da pré-escola recriará com carrinhos de brinquedo um acidente testemunhado;</a:t>
            </a:r>
          </a:p>
          <a:p>
            <a:endParaRPr lang="en-US" sz="1200" dirty="0"/>
          </a:p>
          <a:p>
            <a:r>
              <a:rPr lang="pt-PT" sz="1200" b="1" noProof="0" dirty="0" smtClean="0">
                <a:solidFill>
                  <a:schemeClr val="accent1"/>
                </a:solidFill>
              </a:rPr>
              <a:t>Cognitivo</a:t>
            </a:r>
            <a:r>
              <a:rPr lang="en-US" sz="1200" dirty="0" smtClean="0">
                <a:solidFill>
                  <a:schemeClr val="accent1"/>
                </a:solidFill>
              </a:rPr>
              <a:t> </a:t>
            </a:r>
            <a:r>
              <a:rPr lang="en-US" sz="1200" b="1" dirty="0">
                <a:solidFill>
                  <a:schemeClr val="accent1"/>
                </a:solidFill>
              </a:rPr>
              <a:t>(C) </a:t>
            </a:r>
            <a:r>
              <a:rPr lang="en-US" sz="1200" dirty="0"/>
              <a:t>– </a:t>
            </a:r>
            <a:r>
              <a:rPr lang="pt-BR" sz="1200" dirty="0" smtClean="0"/>
              <a:t>A pessoa com um estilo de enfrentamento baseado na cognição utiliza uma abordagem direta de resolução de problemas para lidar com questões de interesse</a:t>
            </a:r>
            <a:r>
              <a:rPr lang="en-US" sz="1200" dirty="0" smtClean="0"/>
              <a:t>.  </a:t>
            </a:r>
            <a:endParaRPr lang="en-US" sz="1200" dirty="0"/>
          </a:p>
          <a:p>
            <a:endParaRPr lang="en-US" sz="1200" dirty="0"/>
          </a:p>
          <a:p>
            <a:r>
              <a:rPr lang="pt-PT" sz="1200" b="1" noProof="0" dirty="0" smtClean="0">
                <a:solidFill>
                  <a:schemeClr val="accent1"/>
                </a:solidFill>
              </a:rPr>
              <a:t>Fisiológico</a:t>
            </a:r>
            <a:r>
              <a:rPr lang="en-US" sz="1200" b="1" dirty="0" smtClean="0">
                <a:solidFill>
                  <a:schemeClr val="accent1"/>
                </a:solidFill>
              </a:rPr>
              <a:t> (F) </a:t>
            </a:r>
            <a:r>
              <a:rPr lang="en-US" sz="1200" dirty="0"/>
              <a:t>– </a:t>
            </a:r>
            <a:r>
              <a:rPr lang="pt-BR" sz="1200" dirty="0" smtClean="0"/>
              <a:t>A atividade física proporciona satisfação para muitas pessoas. A atividade física dirigida tem um benefício duplo, permitindo o tempo de amortecimento necessário e permitindo que o processamento informal de experiências traumáticas ocorra em um formato não ameaçador</a:t>
            </a:r>
          </a:p>
          <a:p>
            <a:endParaRPr lang="he-IL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70C3C-4556-AA4F-8D3F-5DD3204C37E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35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70C3C-4556-AA4F-8D3F-5DD3204C37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883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Peça aos participantes para pensarem sobre suas redes de apoio social e dar exemplos. Eles vêem o local de trabalho como uma das redes de apoio social? Para eles próprios e para seus trabalhadores?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70C3C-4556-AA4F-8D3F-5DD3204C37E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365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Dê ideias para o autocuidado? O que é autocuidado para você?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70C3C-4556-AA4F-8D3F-5DD3204C37E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2609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70C3C-4556-AA4F-8D3F-5DD3204C37E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4885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5 minutos de autocuidado - Sugira atividades que levem 5 minutos para fazer e que lhe dêem uma sensação de calma.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70C3C-4556-AA4F-8D3F-5DD3204C37E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263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Mostre o vídeo e pratique a técnica Jacobson de tensão e relaxamento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70C3C-4556-AA4F-8D3F-5DD3204C37E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740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 Faciliator - Faça um desenho de sua mão e em cada dedo escreva algo que faça parte do seu plano de autocuidado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70C3C-4556-AA4F-8D3F-5DD3204C37E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299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AB3E4-5325-4A58-BBB7-4AC3529E047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3483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and show how you can make an organizational self care plan. Ask the participants to give ideas to what they would put in the table.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70C3C-4556-AA4F-8D3F-5DD3204C37E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0247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20130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Configuração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Certifique-se de falar com a equipe antes de ir para o campo e após retornar do campo. Dar tudo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informações relevantes e definir as regras e expectativas de forma breve e clara.</a:t>
            </a:r>
          </a:p>
          <a:p>
            <a:r>
              <a:rPr lang="pt-B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Tenha um “uniforme”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T-shirt, colete, etiqueta, etc. Criar um sentimento de união, todos recebemos a mesma formação- padronização. Esses itens podem dar a uma pessoa um sentido de significado e uma definição clara de função.</a:t>
            </a:r>
          </a:p>
          <a:p>
            <a:r>
              <a:rPr lang="pt-B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Indo em equipe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Não vá sozinho! Sempre envie pessoas em equipes ou pares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pt-B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Reuniões breves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Enquanto estiver indo para o campo, faça uma breve instrução para tentar preparar as pessoas para o que estão prestes a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observar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pt-B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Definição de funções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Defina quem é o líder da equipe, quem toma as decisões. Definir funções claras cria uma sensação de segurança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 estabilidade.</a:t>
            </a:r>
          </a:p>
          <a:p>
            <a:r>
              <a:rPr lang="pt-B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Encerramento - 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Permitindo que as pessoas falem e aliviem o stresse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70C3C-4556-AA4F-8D3F-5DD3204C37E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43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70C3C-4556-AA4F-8D3F-5DD3204C37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791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 over the check list.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70C3C-4556-AA4F-8D3F-5DD3204C37E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090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t-BR" dirty="0" smtClean="0"/>
              <a:t>Activando a pessoa- Atribua uma tarefa alternativa. Enfatize que, depois que a tarefa alternativa for concluída, ele poderá retomar seu trabalho original.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t-BR" dirty="0" smtClean="0"/>
              <a:t>Faça perguntas sobre o trabalho que permitirão pensar- Quantas pessoas estavam na cena? Qual método você escolheu seguir?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pt-BR" i="1" dirty="0" smtClean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t-BR" dirty="0" smtClean="0"/>
              <a:t>Compromisso profissional - lembre à pessoa que você está comprometido com ela profissionalmente e que você está lá para apoiá-la</a:t>
            </a:r>
            <a:r>
              <a:rPr lang="en-US" dirty="0" smtClean="0"/>
              <a:t>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t-BR" dirty="0" smtClean="0"/>
              <a:t>Continuidade profissional - Faça uma visão geral básica sobre o que aconteceu, o que está acontecendo agora e o que se espera que aconteça em alguns minutos.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70C3C-4556-AA4F-8D3F-5DD3204C37E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367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Positivo - Aumentos breves na frequência cardíaca, elevações leves nos níveis de hormônio do stresse</a:t>
            </a:r>
            <a:r>
              <a:rPr lang="pt-PT" baseline="0" dirty="0" smtClean="0"/>
              <a:t>.</a:t>
            </a:r>
          </a:p>
          <a:p>
            <a:r>
              <a:rPr lang="pt-BR" baseline="0" dirty="0" smtClean="0"/>
              <a:t>Toleranre - respostas sérias e temporárias ao stresse, protegidas por relacionamentos de apoio</a:t>
            </a:r>
            <a:r>
              <a:rPr lang="pt-PT" baseline="0" dirty="0" smtClean="0"/>
              <a:t>.</a:t>
            </a:r>
          </a:p>
          <a:p>
            <a:r>
              <a:rPr lang="pt-BR" baseline="0" dirty="0" smtClean="0"/>
              <a:t>Tóxico - activação prolongada de sistemas de resposta ao stresse na ausência de relações de proteção</a:t>
            </a:r>
            <a:r>
              <a:rPr lang="pt-PT" baseline="0" dirty="0" smtClean="0"/>
              <a:t>. </a:t>
            </a:r>
            <a:r>
              <a:rPr lang="pt-BR" baseline="0" dirty="0" smtClean="0"/>
              <a:t>O stress tóxico ocorre quando a criança passa por situações atípicas e stressantes de forma constante e repetida, por período prolongado e sem o apoio de um adulto cuidador, ou seja, sem ter para onde correr</a:t>
            </a:r>
          </a:p>
          <a:p>
            <a:r>
              <a:rPr lang="pt-BR" baseline="0" dirty="0" smtClean="0"/>
              <a:t>Entre os exemplos, estão negligência, abuso físico ou emocional, exposição à violência, vício em drogas, problemas mentais ou uma elevada carga de pobreza.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70C3C-4556-AA4F-8D3F-5DD3204C37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88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/>
              <a:t>Só se necessário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/>
              <a:t>O surto do vírus Corona, bem como as medidas de prevenção, como a quarentena, podem provocar</a:t>
            </a:r>
            <a:r>
              <a:rPr lang="pt-BR" sz="1200" baseline="0" dirty="0" smtClean="0"/>
              <a:t> </a:t>
            </a:r>
            <a:r>
              <a:rPr lang="pt-BR" sz="1200" dirty="0" smtClean="0"/>
              <a:t>muitas emoções diferentes nas pessoas, o que pode aumentar o nível de stresse: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AB3E4-5325-4A58-BBB7-4AC3529E04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46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AB3E4-5325-4A58-BBB7-4AC3529E04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914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70C3C-4556-AA4F-8D3F-5DD3204C37E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09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pt-BR" sz="1200" b="0" i="0" u="none" strike="noStrike" baseline="0" dirty="0" smtClean="0">
                <a:solidFill>
                  <a:srgbClr val="212254"/>
                </a:solidFill>
                <a:latin typeface="NotoSans-Regular"/>
              </a:rPr>
              <a:t>1 - Profissionais de saúde e de emergência (incluindo pessoal de laboratório, serventes, limpeza, </a:t>
            </a:r>
          </a:p>
          <a:p>
            <a:pPr algn="l"/>
            <a:r>
              <a:rPr lang="pt-BR" sz="1200" b="0" i="0" u="none" strike="noStrike" baseline="0" dirty="0" smtClean="0">
                <a:solidFill>
                  <a:srgbClr val="212254"/>
                </a:solidFill>
                <a:latin typeface="NotoSans-Regular"/>
              </a:rPr>
              <a:t>equipe de apoio, trabalhadores de transporte médico e trabalhadores de assistência à morte);</a:t>
            </a:r>
          </a:p>
          <a:p>
            <a:pPr algn="l"/>
            <a:r>
              <a:rPr lang="pt-BR" sz="1200" b="0" i="0" u="none" strike="noStrike" baseline="0" dirty="0" smtClean="0">
                <a:solidFill>
                  <a:srgbClr val="212254"/>
                </a:solidFill>
                <a:latin typeface="NotoSans-Regular"/>
              </a:rPr>
              <a:t>2 - Trabalhadores em empregos que requerem contato frequente e / ou próximo com o público em geral</a:t>
            </a:r>
          </a:p>
          <a:p>
            <a:pPr algn="l"/>
            <a:r>
              <a:rPr lang="pt-BR" sz="1200" b="0" i="0" u="none" strike="noStrike" baseline="0" dirty="0" smtClean="0">
                <a:solidFill>
                  <a:srgbClr val="212254"/>
                </a:solidFill>
                <a:latin typeface="NotoSans-Regular"/>
              </a:rPr>
              <a:t>(incluindo trabalhadores em lojas e supermercados, bancos, serviços públicos, escolas,</a:t>
            </a:r>
          </a:p>
          <a:p>
            <a:pPr algn="l"/>
            <a:r>
              <a:rPr lang="pt-BR" sz="1200" b="0" i="0" u="none" strike="noStrike" baseline="0" dirty="0" smtClean="0">
                <a:solidFill>
                  <a:srgbClr val="212254"/>
                </a:solidFill>
                <a:latin typeface="NotoSans-Regular"/>
              </a:rPr>
              <a:t>transporte, serviços de entrega, restaurantes e instalações turísticas); e</a:t>
            </a:r>
          </a:p>
          <a:p>
            <a:pPr algn="l"/>
            <a:r>
              <a:rPr lang="pt-BR" sz="1200" b="0" i="0" u="none" strike="noStrike" baseline="0" dirty="0" smtClean="0">
                <a:solidFill>
                  <a:srgbClr val="212254"/>
                </a:solidFill>
                <a:latin typeface="NotoSans-Regular"/>
              </a:rPr>
              <a:t>3-  Trabalhadores em ambientes de trabalho de alta densidade (como fábricas, call centers, escritórios espaciais, trabalhores doméstico, entre outros) ou trabalhar nas proximidades como no caso de trabalho doméstico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70C3C-4556-AA4F-8D3F-5DD3204C37E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300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AB3E4-5325-4A58-BBB7-4AC3529E04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85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08-Jun-21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08-Jun-21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08-Jun-21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hyperlink" Target="https://www.youtube.com/watch?v=5_N98E5-7jo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www.youtube.com/watch?v=t3uK039WdaM" TargetMode="Externa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418054813#embed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418054813#embed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83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5000"/>
          </a:blip>
          <a:srcRect l="14313" r="27585"/>
          <a:stretch>
            <a:fillRect/>
          </a:stretch>
        </p:blipFill>
        <p:spPr>
          <a:xfrm>
            <a:off x="9322699" y="0"/>
            <a:ext cx="8965301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1028700"/>
            <a:ext cx="11063690" cy="82296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4" name="TextBox 4"/>
          <p:cNvSpPr txBox="1"/>
          <p:nvPr/>
        </p:nvSpPr>
        <p:spPr>
          <a:xfrm>
            <a:off x="1028700" y="3085147"/>
            <a:ext cx="9664274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60"/>
              </a:lnSpc>
            </a:pPr>
            <a:r>
              <a:rPr lang="pt-PT" sz="6000" spc="126" dirty="0" smtClean="0">
                <a:solidFill>
                  <a:srgbClr val="000000"/>
                </a:solidFill>
                <a:latin typeface="Oswald"/>
              </a:rPr>
              <a:t>Autocuidado para Gestores</a:t>
            </a:r>
            <a:endParaRPr lang="pt-PT" sz="6000" spc="126" dirty="0">
              <a:solidFill>
                <a:srgbClr val="000000"/>
              </a:solidFill>
              <a:latin typeface="Oswald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028700" y="1028700"/>
            <a:ext cx="1398091" cy="1212401"/>
            <a:chOff x="0" y="0"/>
            <a:chExt cx="1864121" cy="1616535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1864121" cy="1616535"/>
            </a:xfrm>
            <a:prstGeom prst="rect">
              <a:avLst/>
            </a:prstGeom>
            <a:solidFill>
              <a:srgbClr val="1D83C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371193" y="508124"/>
              <a:ext cx="1121735" cy="5812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z="2800" b="0" i="0" spc="140">
                  <a:solidFill>
                    <a:srgbClr val="FFFFFF"/>
                  </a:solidFill>
                  <a:latin typeface="Oswald"/>
                </a:rPr>
                <a:t>01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4948365"/>
            <a:ext cx="9664274" cy="437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92"/>
              </a:lnSpc>
            </a:pPr>
            <a:r>
              <a:rPr lang="en-US" sz="3200" spc="67" dirty="0" err="1">
                <a:solidFill>
                  <a:srgbClr val="000000"/>
                </a:solidFill>
                <a:latin typeface="Oswald"/>
              </a:rPr>
              <a:t>Yahel</a:t>
            </a:r>
            <a:r>
              <a:rPr lang="en-US" sz="3200" spc="67" dirty="0">
                <a:solidFill>
                  <a:srgbClr val="000000"/>
                </a:solidFill>
                <a:latin typeface="Oswald"/>
              </a:rPr>
              <a:t> Shemesh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5433885"/>
            <a:ext cx="9664274" cy="437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92"/>
              </a:lnSpc>
            </a:pPr>
            <a:r>
              <a:rPr lang="en-US" sz="3200" spc="67" dirty="0">
                <a:solidFill>
                  <a:srgbClr val="1D83C4"/>
                </a:solidFill>
                <a:latin typeface="Oswald"/>
              </a:rPr>
              <a:t>M.S.W Protection Coordinator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a16="http://schemas.microsoft.com/office/drawing/2014/main" xmlns:xdr="http://schemas.openxmlformats.org/drawingml/2006/spreadsheetDrawing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id="{97F51DFB-0ED1-40A0-845A-7388AD02D7E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053" y="6819900"/>
            <a:ext cx="3357147" cy="117665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0" y="0"/>
            <a:ext cx="10668000" cy="10287000"/>
          </a:xfrm>
          <a:prstGeom prst="rect">
            <a:avLst/>
          </a:prstGeom>
          <a:solidFill>
            <a:srgbClr val="1D83C4"/>
          </a:solidFill>
        </p:spPr>
        <p:txBody>
          <a:bodyPr/>
          <a:lstStyle/>
          <a:p>
            <a:endParaRPr lang="en-US" dirty="0"/>
          </a:p>
        </p:txBody>
      </p:sp>
      <p:grpSp>
        <p:nvGrpSpPr>
          <p:cNvPr id="12" name="Group 12"/>
          <p:cNvGrpSpPr/>
          <p:nvPr/>
        </p:nvGrpSpPr>
        <p:grpSpPr>
          <a:xfrm>
            <a:off x="10744200" y="-9230942"/>
            <a:ext cx="8229600" cy="3752850"/>
            <a:chOff x="0" y="0"/>
            <a:chExt cx="1913890" cy="87276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13890" cy="872769"/>
            </a:xfrm>
            <a:custGeom>
              <a:avLst/>
              <a:gdLst/>
              <a:ahLst/>
              <a:cxnLst/>
              <a:rect l="l" t="t" r="r" b="b"/>
              <a:pathLst>
                <a:path w="1913890" h="872769">
                  <a:moveTo>
                    <a:pt x="0" y="0"/>
                  </a:moveTo>
                  <a:lnTo>
                    <a:pt x="1913890" y="0"/>
                  </a:lnTo>
                  <a:lnTo>
                    <a:pt x="1913890" y="872769"/>
                  </a:lnTo>
                  <a:lnTo>
                    <a:pt x="0" y="872769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738803" y="320942"/>
            <a:ext cx="2203041" cy="815125"/>
          </a:xfrm>
          <a:prstGeom prst="rect">
            <a:avLst/>
          </a:prstGeom>
        </p:spPr>
      </p:pic>
      <p:sp>
        <p:nvSpPr>
          <p:cNvPr id="17" name="TextBox 6">
            <a:extLst>
              <a:ext uri="{FF2B5EF4-FFF2-40B4-BE49-F238E27FC236}">
                <a16:creationId xmlns="" xmlns:a16="http://schemas.microsoft.com/office/drawing/2014/main" id="{70F51678-686D-CF4D-B5BE-5493164F8801}"/>
              </a:ext>
            </a:extLst>
          </p:cNvPr>
          <p:cNvSpPr txBox="1"/>
          <p:nvPr/>
        </p:nvSpPr>
        <p:spPr>
          <a:xfrm>
            <a:off x="7924800" y="381093"/>
            <a:ext cx="10017044" cy="89870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4400" b="0" i="0" u="none" strike="noStrike" baseline="0" dirty="0">
                <a:solidFill>
                  <a:srgbClr val="E53E53"/>
                </a:solidFill>
                <a:latin typeface="Wingdings3"/>
              </a:rPr>
              <a:t> </a:t>
            </a:r>
          </a:p>
          <a:p>
            <a:pPr algn="l"/>
            <a:endParaRPr lang="en-US" sz="4400" dirty="0">
              <a:solidFill>
                <a:srgbClr val="E53E53"/>
              </a:solidFill>
              <a:latin typeface="Wingdings3"/>
            </a:endParaRPr>
          </a:p>
          <a:p>
            <a:pPr algn="l"/>
            <a:endParaRPr lang="en-US" sz="4400" b="0" i="0" u="none" strike="noStrike" baseline="0" dirty="0">
              <a:solidFill>
                <a:srgbClr val="E53E53"/>
              </a:solidFill>
              <a:latin typeface="Wingdings3"/>
            </a:endParaRPr>
          </a:p>
          <a:p>
            <a:pPr algn="l"/>
            <a:endParaRPr lang="en-US" sz="4400" dirty="0">
              <a:solidFill>
                <a:srgbClr val="E53E53"/>
              </a:solidFill>
              <a:latin typeface="Wingdings3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0" i="0" u="none" strike="noStrike" baseline="0" dirty="0">
                <a:solidFill>
                  <a:srgbClr val="212254"/>
                </a:solidFill>
                <a:latin typeface="NotoSans-Regular"/>
              </a:rPr>
              <a:t/>
            </a:r>
            <a:br>
              <a:rPr lang="en-US" sz="4400" b="0" i="0" u="none" strike="noStrike" baseline="0" dirty="0">
                <a:solidFill>
                  <a:srgbClr val="212254"/>
                </a:solidFill>
                <a:latin typeface="NotoSans-Regular"/>
              </a:rPr>
            </a:br>
            <a:r>
              <a:rPr lang="pt-BR" sz="4400" dirty="0" smtClean="0">
                <a:solidFill>
                  <a:srgbClr val="212254"/>
                </a:solidFill>
                <a:latin typeface="NotoSans-Regular"/>
              </a:rPr>
              <a:t>Profissionais </a:t>
            </a:r>
            <a:r>
              <a:rPr lang="pt-BR" sz="4400" dirty="0">
                <a:solidFill>
                  <a:srgbClr val="212254"/>
                </a:solidFill>
                <a:latin typeface="NotoSans-Regular"/>
              </a:rPr>
              <a:t>de saúde e </a:t>
            </a:r>
            <a:r>
              <a:rPr lang="pt-BR" sz="4400" dirty="0" smtClean="0">
                <a:solidFill>
                  <a:srgbClr val="212254"/>
                </a:solidFill>
                <a:latin typeface="NotoSans-Regular"/>
              </a:rPr>
              <a:t>emergência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4400" dirty="0" smtClean="0">
              <a:solidFill>
                <a:srgbClr val="212254"/>
              </a:solidFill>
              <a:latin typeface="NotoSans-Regular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4400" dirty="0" smtClean="0">
                <a:solidFill>
                  <a:srgbClr val="212254"/>
                </a:solidFill>
                <a:latin typeface="NotoSans-Regular"/>
              </a:rPr>
              <a:t>Trabalhadores cujo empregos exige </a:t>
            </a:r>
            <a:r>
              <a:rPr lang="pt-BR" sz="4400" dirty="0">
                <a:solidFill>
                  <a:srgbClr val="212254"/>
                </a:solidFill>
                <a:latin typeface="NotoSans-Regular"/>
              </a:rPr>
              <a:t>contato frequente e / ou próximo com o público em </a:t>
            </a:r>
            <a:r>
              <a:rPr lang="pt-BR" sz="4400" dirty="0" smtClean="0">
                <a:solidFill>
                  <a:srgbClr val="212254"/>
                </a:solidFill>
                <a:latin typeface="NotoSans-Regular"/>
              </a:rPr>
              <a:t>geral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4400" b="0" i="0" u="none" strike="noStrike" baseline="0" dirty="0">
              <a:solidFill>
                <a:srgbClr val="212254"/>
              </a:solidFill>
              <a:latin typeface="NotoSans-Regular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4400" dirty="0" smtClean="0">
                <a:solidFill>
                  <a:srgbClr val="212254"/>
                </a:solidFill>
                <a:latin typeface="NotoSans-Regular"/>
              </a:rPr>
              <a:t>Trabalhadores </a:t>
            </a:r>
            <a:r>
              <a:rPr lang="pt-BR" sz="4400" dirty="0">
                <a:solidFill>
                  <a:srgbClr val="212254"/>
                </a:solidFill>
                <a:latin typeface="NotoSans-Regular"/>
              </a:rPr>
              <a:t>em ambientes de trabalho de alta densidade</a:t>
            </a:r>
            <a:r>
              <a:rPr lang="en-US" sz="2800" dirty="0" smtClean="0">
                <a:solidFill>
                  <a:srgbClr val="212254"/>
                </a:solidFill>
                <a:latin typeface="NotoSans-Regular"/>
              </a:rPr>
              <a:t>(ILO, 2019)</a:t>
            </a:r>
            <a:endParaRPr lang="en-US" sz="2800" b="0" i="0" u="none" strike="noStrike" baseline="0" dirty="0" smtClean="0">
              <a:solidFill>
                <a:srgbClr val="212254"/>
              </a:solidFill>
              <a:latin typeface="NotoSans-Regular"/>
            </a:endParaRPr>
          </a:p>
          <a:p>
            <a:pPr algn="l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4" name="TextBox 7">
            <a:extLst>
              <a:ext uri="{FF2B5EF4-FFF2-40B4-BE49-F238E27FC236}">
                <a16:creationId xmlns="" xmlns:a16="http://schemas.microsoft.com/office/drawing/2014/main" id="{96C78254-0BDE-40A5-9D34-8036FD64F1FE}"/>
              </a:ext>
            </a:extLst>
          </p:cNvPr>
          <p:cNvSpPr txBox="1"/>
          <p:nvPr/>
        </p:nvSpPr>
        <p:spPr>
          <a:xfrm>
            <a:off x="7924800" y="712674"/>
            <a:ext cx="9864644" cy="2708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4400" b="1" dirty="0">
                <a:solidFill>
                  <a:srgbClr val="212254"/>
                </a:solidFill>
                <a:latin typeface="NotoSans-Regular"/>
              </a:rPr>
              <a:t>Durante a pandemia COVID-19, muitos trabalhadores estão preocupados com a possibilidade de serem infectados no trabalho</a:t>
            </a:r>
            <a:endParaRPr lang="en-US" sz="4400" b="1" i="0" u="none" strike="noStrike" baseline="0" dirty="0">
              <a:solidFill>
                <a:srgbClr val="212254"/>
              </a:solidFill>
              <a:latin typeface="NotoSans-Regular"/>
            </a:endParaRPr>
          </a:p>
        </p:txBody>
      </p:sp>
      <p:pic>
        <p:nvPicPr>
          <p:cNvPr id="9218" name="Picture 2" descr="Work-from-home burnout exists. Your virtual meetings are to blame ...">
            <a:extLst>
              <a:ext uri="{FF2B5EF4-FFF2-40B4-BE49-F238E27FC236}">
                <a16:creationId xmlns="" xmlns:a16="http://schemas.microsoft.com/office/drawing/2014/main" id="{7DB387C8-0E3B-4866-9DBF-F33133B12E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9" r="1992"/>
          <a:stretch/>
        </p:blipFill>
        <p:spPr bwMode="auto">
          <a:xfrm>
            <a:off x="234368" y="785900"/>
            <a:ext cx="7045245" cy="871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484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7 Fixes To Fight Burnout Among Doctors And Nurses - COVID-19 HUB">
            <a:extLst>
              <a:ext uri="{FF2B5EF4-FFF2-40B4-BE49-F238E27FC236}">
                <a16:creationId xmlns="" xmlns:a16="http://schemas.microsoft.com/office/drawing/2014/main" id="{944A5099-A1D4-46A4-98AC-76D69D8CBE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"/>
          <a:stretch/>
        </p:blipFill>
        <p:spPr bwMode="auto">
          <a:xfrm>
            <a:off x="20" y="10"/>
            <a:ext cx="18287980" cy="1028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6B4DB18-E0BD-40FF-B947-92E47892E1A8}"/>
              </a:ext>
            </a:extLst>
          </p:cNvPr>
          <p:cNvSpPr txBox="1"/>
          <p:nvPr/>
        </p:nvSpPr>
        <p:spPr>
          <a:xfrm>
            <a:off x="1295400" y="257972"/>
            <a:ext cx="4128531" cy="4063912"/>
          </a:xfrm>
          <a:prstGeom prst="ellipse">
            <a:avLst/>
          </a:prstGeom>
          <a:solidFill>
            <a:srgbClr val="FFFFFF"/>
          </a:solidFill>
          <a:ln w="174625" cmpd="thinThick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4200" b="1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Desafios para provedores de serviços em </a:t>
            </a:r>
            <a:r>
              <a:rPr lang="pt-BR" sz="4200" b="1" dirty="0" smtClean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COVID19</a:t>
            </a:r>
            <a:endParaRPr lang="en-US" sz="4200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15098608" y="23812"/>
            <a:ext cx="3189392" cy="1454422"/>
            <a:chOff x="0" y="0"/>
            <a:chExt cx="1913890" cy="87276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13890" cy="872769"/>
            </a:xfrm>
            <a:custGeom>
              <a:avLst/>
              <a:gdLst/>
              <a:ahLst/>
              <a:cxnLst/>
              <a:rect l="l" t="t" r="r" b="b"/>
              <a:pathLst>
                <a:path w="1913890" h="872769">
                  <a:moveTo>
                    <a:pt x="0" y="0"/>
                  </a:moveTo>
                  <a:lnTo>
                    <a:pt x="1913890" y="0"/>
                  </a:lnTo>
                  <a:lnTo>
                    <a:pt x="1913890" y="872769"/>
                  </a:lnTo>
                  <a:lnTo>
                    <a:pt x="0" y="872769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</p:spPr>
        </p:sp>
      </p:grpSp>
      <p:pic>
        <p:nvPicPr>
          <p:cNvPr id="7" name="Picture 6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a16="http://schemas.microsoft.com/office/drawing/2014/main" xmlns:xdr="http://schemas.openxmlformats.org/drawingml/2006/spreadsheetDrawing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id="{97F51DFB-0ED1-40A0-845A-7388AD02D7E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5800" y="438956"/>
            <a:ext cx="1840865" cy="4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506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15098608" y="23812"/>
            <a:ext cx="3189392" cy="1454422"/>
            <a:chOff x="0" y="0"/>
            <a:chExt cx="1913890" cy="87276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13890" cy="872769"/>
            </a:xfrm>
            <a:custGeom>
              <a:avLst/>
              <a:gdLst/>
              <a:ahLst/>
              <a:cxnLst/>
              <a:rect l="l" t="t" r="r" b="b"/>
              <a:pathLst>
                <a:path w="1913890" h="872769">
                  <a:moveTo>
                    <a:pt x="0" y="0"/>
                  </a:moveTo>
                  <a:lnTo>
                    <a:pt x="1913890" y="0"/>
                  </a:lnTo>
                  <a:lnTo>
                    <a:pt x="1913890" y="872769"/>
                  </a:lnTo>
                  <a:lnTo>
                    <a:pt x="0" y="872769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55836" y="219872"/>
            <a:ext cx="2186021" cy="8088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6B4DB18-E0BD-40FF-B947-92E47892E1A8}"/>
              </a:ext>
            </a:extLst>
          </p:cNvPr>
          <p:cNvSpPr txBox="1"/>
          <p:nvPr/>
        </p:nvSpPr>
        <p:spPr>
          <a:xfrm>
            <a:off x="529832" y="344219"/>
            <a:ext cx="1467068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800"/>
              </a:lnSpc>
            </a:pPr>
            <a:r>
              <a:rPr lang="pt-PT" sz="6000" dirty="0" smtClean="0">
                <a:latin typeface="Oswald"/>
              </a:rPr>
              <a:t>Desafios para provedores de servico em </a:t>
            </a:r>
            <a:r>
              <a:rPr lang="en-US" sz="6000" dirty="0" smtClean="0">
                <a:latin typeface="Oswald"/>
              </a:rPr>
              <a:t>COVID19</a:t>
            </a:r>
            <a:r>
              <a:rPr lang="en-US" sz="6000" dirty="0">
                <a:latin typeface="Oswald"/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C247E1F-9F7D-4326-926E-161A82880E6E}"/>
              </a:ext>
            </a:extLst>
          </p:cNvPr>
          <p:cNvSpPr txBox="1"/>
          <p:nvPr/>
        </p:nvSpPr>
        <p:spPr>
          <a:xfrm>
            <a:off x="573899" y="1478234"/>
            <a:ext cx="13827901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pt-BR" sz="3200" dirty="0"/>
              <a:t>É a "crise de todos", todos são afetados, tanto os prestadores de serviços quanto os beneficiários</a:t>
            </a:r>
            <a:r>
              <a:rPr lang="en-US" sz="3200" dirty="0" smtClean="0"/>
              <a:t>.</a:t>
            </a:r>
            <a:r>
              <a:rPr lang="en-US" sz="3200" dirty="0"/>
              <a:t> </a:t>
            </a:r>
          </a:p>
          <a:p>
            <a:pPr marL="285750" indent="-285750" fontAlgn="base">
              <a:buFont typeface="Wingdings" panose="05000000000000000000" pitchFamily="2" charset="2"/>
              <a:buChar char="q"/>
            </a:pPr>
            <a:endParaRPr lang="en-US" sz="1400" dirty="0"/>
          </a:p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pt-BR" sz="3200" dirty="0"/>
              <a:t>Risco de auto exposição e contaminação</a:t>
            </a:r>
            <a:r>
              <a:rPr lang="en-US" sz="3200" dirty="0" smtClean="0"/>
              <a:t>.</a:t>
            </a:r>
            <a:endParaRPr lang="en-US" sz="3200" dirty="0"/>
          </a:p>
          <a:p>
            <a:pPr fontAlgn="base"/>
            <a:endParaRPr lang="en-US" sz="1400" dirty="0"/>
          </a:p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pt-BR" sz="3200" dirty="0"/>
              <a:t>Preocupações com a segurança de minha família e entes queridos.</a:t>
            </a:r>
            <a:r>
              <a:rPr lang="en-US" sz="3200" dirty="0"/>
              <a:t> </a:t>
            </a:r>
          </a:p>
          <a:p>
            <a:pPr marL="285750" indent="-285750" fontAlgn="base">
              <a:buFont typeface="Wingdings" panose="05000000000000000000" pitchFamily="2" charset="2"/>
              <a:buChar char="q"/>
            </a:pPr>
            <a:endParaRPr lang="en-US" sz="1400" dirty="0"/>
          </a:p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pt-BR" sz="3200" dirty="0"/>
              <a:t>Mudança rápida e constante nas circunstâncias e ambiente de trabalho</a:t>
            </a:r>
            <a:r>
              <a:rPr lang="en-US" sz="3200" dirty="0" smtClean="0"/>
              <a:t>.</a:t>
            </a:r>
            <a:r>
              <a:rPr lang="en-US" sz="3200" dirty="0"/>
              <a:t> </a:t>
            </a:r>
          </a:p>
          <a:p>
            <a:pPr fontAlgn="base"/>
            <a:endParaRPr lang="en-US" sz="1400" dirty="0"/>
          </a:p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pt-BR" sz="3200" dirty="0"/>
              <a:t>Mudança rápida e constante nas circunstâncias pessoais.</a:t>
            </a:r>
            <a:endParaRPr lang="en-US" sz="1400" dirty="0"/>
          </a:p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pt-BR" sz="3200" dirty="0"/>
              <a:t>Mudança constante nas diretrizes e restrições internacionais, nacionais e organizacionais</a:t>
            </a:r>
            <a:r>
              <a:rPr lang="en-US" sz="3200" dirty="0" smtClean="0"/>
              <a:t>.</a:t>
            </a:r>
            <a:endParaRPr lang="en-US" sz="3200" dirty="0"/>
          </a:p>
          <a:p>
            <a:pPr fontAlgn="base"/>
            <a:endParaRPr lang="en-US" sz="1400" dirty="0"/>
          </a:p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pt-BR" sz="3200" dirty="0"/>
              <a:t>Trabalho remoto / trabalho em </a:t>
            </a:r>
            <a:r>
              <a:rPr lang="pt-BR" sz="3200" dirty="0" smtClean="0"/>
              <a:t>casa</a:t>
            </a:r>
            <a:r>
              <a:rPr lang="en-US" sz="3200" dirty="0" smtClean="0"/>
              <a:t>:</a:t>
            </a:r>
            <a:endParaRPr lang="en-US" sz="3200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t-BR" sz="3200" dirty="0"/>
              <a:t>Dificuldade em diferenciar o pessoal do </a:t>
            </a:r>
            <a:r>
              <a:rPr lang="pt-BR" sz="3200" dirty="0" smtClean="0"/>
              <a:t>profissional.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t-BR" sz="3200" dirty="0"/>
              <a:t>tente estabelecer limites (quando começa e termina o dia de trabalho</a:t>
            </a:r>
            <a:r>
              <a:rPr lang="pt-BR" sz="3200" dirty="0" smtClean="0"/>
              <a:t>?)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t-BR" sz="3200" dirty="0" smtClean="0"/>
              <a:t>Sentindo-se distante e desligado dos colegas.</a:t>
            </a:r>
            <a:r>
              <a:rPr lang="en-US" sz="3200" dirty="0" smtClean="0"/>
              <a:t> 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t-BR" sz="3200" dirty="0"/>
              <a:t>Desafios técnicos frustrantes (rede, mídia etc</a:t>
            </a:r>
            <a:r>
              <a:rPr lang="pt-BR" sz="3200" dirty="0" smtClean="0"/>
              <a:t>.)</a:t>
            </a:r>
            <a:endParaRPr lang="en-US" sz="3200" dirty="0" smtClean="0"/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38FFE5B-EF68-45D9-8A8A-29BDB8D6799E}"/>
              </a:ext>
            </a:extLst>
          </p:cNvPr>
          <p:cNvSpPr txBox="1"/>
          <p:nvPr/>
        </p:nvSpPr>
        <p:spPr>
          <a:xfrm>
            <a:off x="12725400" y="1019972"/>
            <a:ext cx="670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Oswald" panose="020B0604020202020204" charset="0"/>
              </a:rPr>
              <a:t>Taking care of ourselves</a:t>
            </a:r>
            <a:endParaRPr lang="en-US" sz="3600" dirty="0">
              <a:solidFill>
                <a:schemeClr val="bg1"/>
              </a:solidFill>
              <a:latin typeface="Oswald" panose="020B0604020202020204" charset="0"/>
            </a:endParaRPr>
          </a:p>
        </p:txBody>
      </p:sp>
      <p:pic>
        <p:nvPicPr>
          <p:cNvPr id="11266" name="Picture 2" descr="Doctors With Stress And Burnout In Coronavirus Crisis Stock Image ...">
            <a:extLst>
              <a:ext uri="{FF2B5EF4-FFF2-40B4-BE49-F238E27FC236}">
                <a16:creationId xmlns="" xmlns:a16="http://schemas.microsoft.com/office/drawing/2014/main" id="{01334E08-C925-48A3-9B98-F55EC0EF53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99"/>
          <a:stretch/>
        </p:blipFill>
        <p:spPr bwMode="auto">
          <a:xfrm>
            <a:off x="12420600" y="2774298"/>
            <a:ext cx="5559838" cy="480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a16="http://schemas.microsoft.com/office/drawing/2014/main" xmlns:xdr="http://schemas.openxmlformats.org/drawingml/2006/spreadsheetDrawing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id="{97F51DFB-0ED1-40A0-845A-7388AD02D7E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2871" y="505595"/>
            <a:ext cx="1840865" cy="4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325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43000" y="1782401"/>
            <a:ext cx="3959264" cy="30008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800"/>
              </a:lnSpc>
            </a:pPr>
            <a:r>
              <a:rPr lang="pt-PT" sz="6500" dirty="0" smtClean="0">
                <a:solidFill>
                  <a:srgbClr val="000000"/>
                </a:solidFill>
                <a:latin typeface="Oswald"/>
              </a:rPr>
              <a:t>Sinais de alerta de esgotamento</a:t>
            </a:r>
            <a:endParaRPr lang="pt-PT" sz="6500" dirty="0">
              <a:solidFill>
                <a:srgbClr val="000000"/>
              </a:solidFill>
              <a:latin typeface="Oswald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5560804" y="448917"/>
            <a:ext cx="3676647" cy="9491870"/>
          </a:xfrm>
          <a:prstGeom prst="rect">
            <a:avLst/>
          </a:prstGeom>
          <a:solidFill>
            <a:srgbClr val="1D83C4"/>
          </a:solidFill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AutoShape 6"/>
          <p:cNvSpPr/>
          <p:nvPr/>
        </p:nvSpPr>
        <p:spPr>
          <a:xfrm>
            <a:off x="9417991" y="286570"/>
            <a:ext cx="4376986" cy="10000430"/>
          </a:xfrm>
          <a:prstGeom prst="rect">
            <a:avLst/>
          </a:prstGeom>
          <a:solidFill>
            <a:srgbClr val="1D83C4"/>
          </a:solidFill>
        </p:spPr>
        <p:txBody>
          <a:bodyPr/>
          <a:lstStyle/>
          <a:p>
            <a:endParaRPr lang="en-US" sz="3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en-US" sz="3200" b="1" spc="364" dirty="0">
              <a:solidFill>
                <a:srgbClr val="FFFFFF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en-US" sz="3200" b="1" spc="364" dirty="0">
              <a:solidFill>
                <a:srgbClr val="FFFFFF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pt-BR" sz="3200" b="1" spc="364" dirty="0" smtClean="0">
                <a:solidFill>
                  <a:srgbClr val="FFFFFF"/>
                </a:solidFill>
                <a:latin typeface="+mj-lt"/>
              </a:rPr>
              <a:t>Mudanças </a:t>
            </a:r>
            <a:r>
              <a:rPr lang="pt-BR" sz="3200" b="1" spc="364" dirty="0">
                <a:solidFill>
                  <a:srgbClr val="FFFFFF"/>
                </a:solidFill>
                <a:latin typeface="+mj-lt"/>
              </a:rPr>
              <a:t>no sono, irritabilidade,</a:t>
            </a:r>
          </a:p>
          <a:p>
            <a:pPr>
              <a:lnSpc>
                <a:spcPct val="150000"/>
              </a:lnSpc>
            </a:pPr>
            <a:r>
              <a:rPr lang="pt-BR" sz="3200" b="1" spc="364" dirty="0">
                <a:solidFill>
                  <a:srgbClr val="FFFFFF"/>
                </a:solidFill>
                <a:latin typeface="+mj-lt"/>
              </a:rPr>
              <a:t>Mudanças de humor,</a:t>
            </a:r>
          </a:p>
          <a:p>
            <a:pPr>
              <a:lnSpc>
                <a:spcPct val="150000"/>
              </a:lnSpc>
            </a:pPr>
            <a:r>
              <a:rPr lang="pt-BR" sz="3200" b="1" spc="364" dirty="0">
                <a:solidFill>
                  <a:srgbClr val="FFFFFF"/>
                </a:solidFill>
                <a:latin typeface="+mj-lt"/>
              </a:rPr>
              <a:t>Uso excessivo de: álcool, tabaco ou drogas, negligenciando a segurança pessoal e as necessidades físicas</a:t>
            </a:r>
            <a:endParaRPr lang="en-US" sz="3200" dirty="0">
              <a:latin typeface="+mj-lt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0" y="-23812"/>
            <a:ext cx="2999074" cy="1367633"/>
            <a:chOff x="0" y="0"/>
            <a:chExt cx="1913890" cy="87276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13890" cy="872769"/>
            </a:xfrm>
            <a:custGeom>
              <a:avLst/>
              <a:gdLst/>
              <a:ahLst/>
              <a:cxnLst/>
              <a:rect l="l" t="t" r="r" b="b"/>
              <a:pathLst>
                <a:path w="1913890" h="872769">
                  <a:moveTo>
                    <a:pt x="0" y="0"/>
                  </a:moveTo>
                  <a:lnTo>
                    <a:pt x="1913890" y="0"/>
                  </a:lnTo>
                  <a:lnTo>
                    <a:pt x="1913890" y="872769"/>
                  </a:lnTo>
                  <a:lnTo>
                    <a:pt x="0" y="872769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5690107" y="838490"/>
            <a:ext cx="3253478" cy="5105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pt-PT" sz="4000" b="1" spc="364" dirty="0" smtClean="0">
                <a:solidFill>
                  <a:srgbClr val="FFFFFF"/>
                </a:solidFill>
                <a:latin typeface="+mj-lt"/>
              </a:rPr>
              <a:t>Emocional</a:t>
            </a:r>
            <a:endParaRPr lang="pt-PT" sz="4000" b="1" spc="364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9392591" y="327966"/>
            <a:ext cx="4376985" cy="5105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pt-PT" sz="4000" b="1" spc="364" dirty="0" smtClean="0">
                <a:solidFill>
                  <a:srgbClr val="FFFFFF"/>
                </a:solidFill>
                <a:latin typeface="+mj-lt"/>
              </a:rPr>
              <a:t>Comportamental</a:t>
            </a:r>
            <a:endParaRPr lang="pt-PT" sz="4000" b="1" spc="364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" name="TextBox 14">
            <a:extLst>
              <a:ext uri="{FF2B5EF4-FFF2-40B4-BE49-F238E27FC236}">
                <a16:creationId xmlns="" xmlns:a16="http://schemas.microsoft.com/office/drawing/2014/main" id="{C2BA4C10-FEA0-724D-B86B-4455DA76B5D4}"/>
              </a:ext>
            </a:extLst>
          </p:cNvPr>
          <p:cNvSpPr txBox="1"/>
          <p:nvPr/>
        </p:nvSpPr>
        <p:spPr>
          <a:xfrm>
            <a:off x="5690106" y="3547030"/>
            <a:ext cx="3523846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pt-PT" sz="3200" b="1" spc="364" dirty="0" smtClean="0">
                <a:solidFill>
                  <a:srgbClr val="FFFFFF"/>
                </a:solidFill>
                <a:latin typeface="+mj-lt"/>
              </a:rPr>
              <a:t>Ansiedade, Impotência, </a:t>
            </a:r>
          </a:p>
          <a:p>
            <a:pPr>
              <a:lnSpc>
                <a:spcPct val="150000"/>
              </a:lnSpc>
            </a:pPr>
            <a:r>
              <a:rPr lang="pt-PT" sz="3200" b="1" spc="364" dirty="0" smtClean="0">
                <a:solidFill>
                  <a:srgbClr val="FFFFFF"/>
                </a:solidFill>
                <a:latin typeface="+mj-lt"/>
              </a:rPr>
              <a:t>Raiva, tristeza, desamparo,</a:t>
            </a:r>
          </a:p>
          <a:p>
            <a:pPr>
              <a:lnSpc>
                <a:spcPct val="150000"/>
              </a:lnSpc>
            </a:pPr>
            <a:r>
              <a:rPr lang="pt-PT" sz="3200" b="1" spc="364" dirty="0" smtClean="0">
                <a:solidFill>
                  <a:srgbClr val="FFFFFF"/>
                </a:solidFill>
                <a:latin typeface="+mj-lt"/>
              </a:rPr>
              <a:t>Depressão</a:t>
            </a:r>
            <a:endParaRPr lang="pt-PT" sz="3200" b="1" spc="364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1" name="TextBox 14">
            <a:extLst>
              <a:ext uri="{FF2B5EF4-FFF2-40B4-BE49-F238E27FC236}">
                <a16:creationId xmlns="" xmlns:a16="http://schemas.microsoft.com/office/drawing/2014/main" id="{8715F5B8-959A-BA40-95B5-5F43EC413FD7}"/>
              </a:ext>
            </a:extLst>
          </p:cNvPr>
          <p:cNvSpPr txBox="1"/>
          <p:nvPr/>
        </p:nvSpPr>
        <p:spPr>
          <a:xfrm>
            <a:off x="1856418" y="6016930"/>
            <a:ext cx="3523846" cy="2915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spc="364" dirty="0">
                <a:solidFill>
                  <a:srgbClr val="FFFFFF"/>
                </a:solidFill>
                <a:latin typeface="Open Sans Condensed"/>
              </a:rPr>
              <a:t>Avoidance, Tardiness, Absenteeism, Lack of motivation or initiative, Loss of enthusiasm, Inefficiency, Feeling unappreciated or betrayed by agency and/ or colleagues</a:t>
            </a:r>
          </a:p>
        </p:txBody>
      </p:sp>
      <p:sp>
        <p:nvSpPr>
          <p:cNvPr id="22" name="TextBox 14">
            <a:extLst>
              <a:ext uri="{FF2B5EF4-FFF2-40B4-BE49-F238E27FC236}">
                <a16:creationId xmlns="" xmlns:a16="http://schemas.microsoft.com/office/drawing/2014/main" id="{20E032C6-2C9E-6E47-ACFF-20D91B0DA789}"/>
              </a:ext>
            </a:extLst>
          </p:cNvPr>
          <p:cNvSpPr txBox="1"/>
          <p:nvPr/>
        </p:nvSpPr>
        <p:spPr>
          <a:xfrm>
            <a:off x="1856418" y="5311264"/>
            <a:ext cx="2285312" cy="4678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800" b="1" spc="364" dirty="0">
                <a:solidFill>
                  <a:srgbClr val="FFFFFF"/>
                </a:solidFill>
                <a:latin typeface="Open Sans Condensed"/>
              </a:rPr>
              <a:t>Workplace</a:t>
            </a:r>
          </a:p>
        </p:txBody>
      </p:sp>
      <p:sp>
        <p:nvSpPr>
          <p:cNvPr id="26" name="AutoShape 7">
            <a:extLst>
              <a:ext uri="{FF2B5EF4-FFF2-40B4-BE49-F238E27FC236}">
                <a16:creationId xmlns="" xmlns:a16="http://schemas.microsoft.com/office/drawing/2014/main" id="{E58215D5-1757-DA41-B620-B4C4FD411BA0}"/>
              </a:ext>
            </a:extLst>
          </p:cNvPr>
          <p:cNvSpPr/>
          <p:nvPr/>
        </p:nvSpPr>
        <p:spPr>
          <a:xfrm>
            <a:off x="13991784" y="440715"/>
            <a:ext cx="3969684" cy="9456983"/>
          </a:xfrm>
          <a:prstGeom prst="rect">
            <a:avLst/>
          </a:prstGeom>
          <a:solidFill>
            <a:srgbClr val="1D83C4"/>
          </a:solidFill>
        </p:spPr>
        <p:txBody>
          <a:bodyPr/>
          <a:lstStyle/>
          <a:p>
            <a:pPr>
              <a:lnSpc>
                <a:spcPts val="3919"/>
              </a:lnSpc>
            </a:pPr>
            <a:endParaRPr lang="en-US" sz="3200" b="1" spc="364" dirty="0" smtClean="0">
              <a:solidFill>
                <a:srgbClr val="FFFFFF"/>
              </a:solidFill>
              <a:latin typeface="+mj-lt"/>
            </a:endParaRPr>
          </a:p>
          <a:p>
            <a:pPr>
              <a:lnSpc>
                <a:spcPts val="3919"/>
              </a:lnSpc>
            </a:pPr>
            <a:r>
              <a:rPr lang="en-US" sz="4000" b="1" spc="364" dirty="0" smtClean="0">
                <a:solidFill>
                  <a:srgbClr val="FFFFFF"/>
                </a:solidFill>
                <a:latin typeface="+mj-lt"/>
              </a:rPr>
              <a:t>   </a:t>
            </a:r>
            <a:r>
              <a:rPr lang="pt-PT" sz="4000" b="1" spc="364" dirty="0" smtClean="0">
                <a:solidFill>
                  <a:srgbClr val="FFFFFF"/>
                </a:solidFill>
                <a:latin typeface="+mj-lt"/>
              </a:rPr>
              <a:t>Pensamentos</a:t>
            </a:r>
            <a:endParaRPr lang="pt-PT" sz="3200" b="1" spc="364" dirty="0" smtClean="0">
              <a:solidFill>
                <a:srgbClr val="FFFFFF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en-US" sz="3200" b="1" spc="364" dirty="0" smtClean="0">
              <a:solidFill>
                <a:srgbClr val="FFFFFF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en-US" sz="3200" b="1" spc="364" dirty="0" smtClean="0">
              <a:solidFill>
                <a:srgbClr val="FFFFFF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en-US" sz="3200" b="1" spc="364" dirty="0" smtClean="0">
              <a:solidFill>
                <a:srgbClr val="FFFFFF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pt-PT" sz="3200" b="1" spc="364" dirty="0" smtClean="0">
                <a:solidFill>
                  <a:srgbClr val="FFFFFF"/>
                </a:solidFill>
                <a:latin typeface="+mj-lt"/>
              </a:rPr>
              <a:t>Disorientação</a:t>
            </a:r>
          </a:p>
          <a:p>
            <a:pPr>
              <a:lnSpc>
                <a:spcPct val="150000"/>
              </a:lnSpc>
            </a:pPr>
            <a:r>
              <a:rPr lang="pt-PT" sz="3200" b="1" spc="364" dirty="0" smtClean="0">
                <a:solidFill>
                  <a:srgbClr val="FFFFFF"/>
                </a:solidFill>
                <a:latin typeface="+mj-lt"/>
              </a:rPr>
              <a:t>Problemas de concentração</a:t>
            </a:r>
            <a:r>
              <a:rPr lang="en-US" sz="3200" b="1" spc="364" dirty="0" smtClean="0">
                <a:solidFill>
                  <a:srgbClr val="FFFFFF"/>
                </a:solidFill>
                <a:latin typeface="+mj-lt"/>
              </a:rPr>
              <a:t>, </a:t>
            </a:r>
            <a:r>
              <a:rPr lang="pt-PT" sz="3200" b="1" spc="364" dirty="0" smtClean="0">
                <a:solidFill>
                  <a:srgbClr val="FFFFFF"/>
                </a:solidFill>
                <a:latin typeface="+mj-lt"/>
              </a:rPr>
              <a:t>Tensão</a:t>
            </a:r>
            <a:r>
              <a:rPr lang="en-US" sz="3200" b="1" spc="364" dirty="0" smtClean="0">
                <a:solidFill>
                  <a:srgbClr val="FFFFFF"/>
                </a:solidFill>
                <a:latin typeface="+mj-lt"/>
              </a:rPr>
              <a:t> muscular</a:t>
            </a:r>
            <a:endParaRPr lang="en-US" sz="3200" b="1" spc="364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12290" name="Picture 2" descr="Metal Wall Relief Heart by Vitra in the Shop">
            <a:extLst>
              <a:ext uri="{FF2B5EF4-FFF2-40B4-BE49-F238E27FC236}">
                <a16:creationId xmlns="" xmlns:a16="http://schemas.microsoft.com/office/drawing/2014/main" id="{E4BD8DE2-213A-4968-B3C7-D6EF75F9B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603" y="1672834"/>
            <a:ext cx="1570624" cy="157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Stimulating brain with ultrasound can influence decisions">
            <a:extLst>
              <a:ext uri="{FF2B5EF4-FFF2-40B4-BE49-F238E27FC236}">
                <a16:creationId xmlns="" xmlns:a16="http://schemas.microsoft.com/office/drawing/2014/main" id="{E164A55C-95D7-48C1-914E-3BD6767F4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400" y="2095500"/>
            <a:ext cx="2193026" cy="175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Running Man Isolated Vector Silhouette, Profile. Side View Royalty ...">
            <a:extLst>
              <a:ext uri="{FF2B5EF4-FFF2-40B4-BE49-F238E27FC236}">
                <a16:creationId xmlns="" xmlns:a16="http://schemas.microsoft.com/office/drawing/2014/main" id="{B270DC5E-CEAB-455E-9196-39679CDFF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861458"/>
            <a:ext cx="1596688" cy="159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a16="http://schemas.microsoft.com/office/drawing/2014/main" xmlns:xdr="http://schemas.openxmlformats.org/drawingml/2006/spreadsheetDrawing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id="{97F51DFB-0ED1-40A0-845A-7388AD02D7E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4" y="660004"/>
            <a:ext cx="1840865" cy="4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825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40788" y="203923"/>
            <a:ext cx="12603410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800"/>
              </a:lnSpc>
            </a:pPr>
            <a:r>
              <a:rPr lang="pt-PT" sz="6500" dirty="0" smtClean="0">
                <a:solidFill>
                  <a:srgbClr val="000000"/>
                </a:solidFill>
                <a:latin typeface="Oswald"/>
              </a:rPr>
              <a:t>Sinais de alerta de esgotamento</a:t>
            </a:r>
            <a:endParaRPr lang="pt-PT" sz="6500" dirty="0">
              <a:solidFill>
                <a:srgbClr val="000000"/>
              </a:solidFill>
              <a:latin typeface="Oswald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5685936" y="1062140"/>
            <a:ext cx="3762863" cy="8713406"/>
          </a:xfrm>
          <a:prstGeom prst="rect">
            <a:avLst/>
          </a:prstGeom>
          <a:solidFill>
            <a:srgbClr val="1D83C4"/>
          </a:solidFill>
        </p:spPr>
        <p:txBody>
          <a:bodyPr/>
          <a:lstStyle/>
          <a:p>
            <a:pPr>
              <a:lnSpc>
                <a:spcPts val="3919"/>
              </a:lnSpc>
            </a:pPr>
            <a:endParaRPr lang="en-US" sz="3200" b="1" spc="364" dirty="0">
              <a:solidFill>
                <a:srgbClr val="FFFFFF"/>
              </a:solidFill>
              <a:latin typeface="+mj-lt"/>
            </a:endParaRPr>
          </a:p>
          <a:p>
            <a:pPr>
              <a:lnSpc>
                <a:spcPts val="3919"/>
              </a:lnSpc>
            </a:pPr>
            <a:endParaRPr lang="en-US" sz="3200" b="1" spc="364" dirty="0">
              <a:solidFill>
                <a:srgbClr val="FFFFFF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en-US" sz="3200" b="1" spc="364" dirty="0">
              <a:solidFill>
                <a:srgbClr val="FFFFFF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en-US" sz="3200" b="1" spc="364" dirty="0">
              <a:solidFill>
                <a:srgbClr val="FFFFFF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pt-PT" sz="3200" b="1" spc="364" dirty="0" smtClean="0">
                <a:solidFill>
                  <a:srgbClr val="FFFFFF"/>
                </a:solidFill>
                <a:latin typeface="+mj-lt"/>
              </a:rPr>
              <a:t>Dores de cabeça</a:t>
            </a:r>
            <a:r>
              <a:rPr lang="en-US" sz="3200" b="1" spc="364" dirty="0" smtClean="0">
                <a:solidFill>
                  <a:srgbClr val="FFFFFF"/>
                </a:solidFill>
                <a:latin typeface="+mj-lt"/>
              </a:rPr>
              <a:t>, </a:t>
            </a:r>
            <a:endParaRPr lang="en-US" sz="3200" b="1" spc="364" dirty="0">
              <a:solidFill>
                <a:srgbClr val="FFFFFF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pt-BR" sz="3200" b="1" spc="364" dirty="0">
                <a:solidFill>
                  <a:srgbClr val="FFFFFF"/>
                </a:solidFill>
                <a:latin typeface="+mj-lt"/>
              </a:rPr>
              <a:t>Fadiga </a:t>
            </a:r>
            <a:r>
              <a:rPr lang="pt-BR" sz="3200" b="1" spc="364" dirty="0" smtClean="0">
                <a:solidFill>
                  <a:srgbClr val="FFFFFF"/>
                </a:solidFill>
                <a:latin typeface="+mj-lt"/>
              </a:rPr>
              <a:t>imunidade diminuída</a:t>
            </a:r>
            <a:r>
              <a:rPr lang="pt-BR" sz="3200" b="1" spc="364" dirty="0">
                <a:solidFill>
                  <a:srgbClr val="FFFFFF"/>
                </a:solidFill>
                <a:latin typeface="+mj-lt"/>
              </a:rPr>
              <a:t>, </a:t>
            </a:r>
            <a:r>
              <a:rPr lang="pt-BR" sz="3200" b="1" spc="364" dirty="0" smtClean="0">
                <a:solidFill>
                  <a:srgbClr val="FFFFFF"/>
                </a:solidFill>
                <a:latin typeface="+mj-lt"/>
              </a:rPr>
              <a:t>sintomas </a:t>
            </a:r>
            <a:r>
              <a:rPr lang="pt-BR" sz="3200" b="1" spc="364" dirty="0">
                <a:solidFill>
                  <a:srgbClr val="FFFFFF"/>
                </a:solidFill>
                <a:latin typeface="+mj-lt"/>
              </a:rPr>
              <a:t>de doença e doença</a:t>
            </a:r>
            <a:endParaRPr lang="en-US" sz="3200" b="1" spc="364" dirty="0">
              <a:solidFill>
                <a:srgbClr val="FFFFFF"/>
              </a:solidFill>
              <a:latin typeface="+mj-lt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0" y="-23812"/>
            <a:ext cx="2999074" cy="1367633"/>
            <a:chOff x="0" y="0"/>
            <a:chExt cx="1913890" cy="87276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13890" cy="872769"/>
            </a:xfrm>
            <a:custGeom>
              <a:avLst/>
              <a:gdLst/>
              <a:ahLst/>
              <a:cxnLst/>
              <a:rect l="l" t="t" r="r" b="b"/>
              <a:pathLst>
                <a:path w="1913890" h="872769">
                  <a:moveTo>
                    <a:pt x="0" y="0"/>
                  </a:moveTo>
                  <a:lnTo>
                    <a:pt x="1913890" y="0"/>
                  </a:lnTo>
                  <a:lnTo>
                    <a:pt x="1913890" y="872769"/>
                  </a:lnTo>
                  <a:lnTo>
                    <a:pt x="0" y="872769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5914535" y="1259283"/>
            <a:ext cx="3305663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pt-PT" sz="2800" b="1" spc="364" dirty="0" smtClean="0">
                <a:solidFill>
                  <a:srgbClr val="FFFFFF"/>
                </a:solidFill>
                <a:latin typeface="Open Sans Condensed"/>
              </a:rPr>
              <a:t>Saúde</a:t>
            </a:r>
            <a:r>
              <a:rPr lang="en-US" sz="2800" b="1" spc="364" dirty="0" smtClean="0">
                <a:solidFill>
                  <a:srgbClr val="FFFFFF"/>
                </a:solidFill>
                <a:latin typeface="Open Sans Condensed"/>
              </a:rPr>
              <a:t> </a:t>
            </a:r>
            <a:r>
              <a:rPr lang="pt-PT" sz="3200" b="1" spc="364" dirty="0" smtClean="0">
                <a:solidFill>
                  <a:srgbClr val="FFFFFF"/>
                </a:solidFill>
                <a:latin typeface="Open Sans Condensed"/>
              </a:rPr>
              <a:t>Emocional</a:t>
            </a:r>
            <a:endParaRPr lang="pt-PT" sz="3200" b="1" spc="364" dirty="0">
              <a:solidFill>
                <a:srgbClr val="FFFFFF"/>
              </a:solidFill>
              <a:latin typeface="Open Sans Condense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219875" y="1114023"/>
            <a:ext cx="2298812" cy="4678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800" b="1" spc="364" dirty="0">
                <a:solidFill>
                  <a:srgbClr val="FFFFFF"/>
                </a:solidFill>
                <a:latin typeface="Open Sans Condensed"/>
              </a:rPr>
              <a:t>Behaviors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7795" y="257868"/>
            <a:ext cx="2203485" cy="804272"/>
          </a:xfrm>
          <a:prstGeom prst="rect">
            <a:avLst/>
          </a:prstGeom>
        </p:spPr>
      </p:pic>
      <p:sp>
        <p:nvSpPr>
          <p:cNvPr id="19" name="AutoShape 3">
            <a:extLst>
              <a:ext uri="{FF2B5EF4-FFF2-40B4-BE49-F238E27FC236}">
                <a16:creationId xmlns="" xmlns:a16="http://schemas.microsoft.com/office/drawing/2014/main" id="{30C87A5F-463B-C04F-AF9A-09D59A30B21F}"/>
              </a:ext>
            </a:extLst>
          </p:cNvPr>
          <p:cNvSpPr/>
          <p:nvPr/>
        </p:nvSpPr>
        <p:spPr>
          <a:xfrm>
            <a:off x="762000" y="1035644"/>
            <a:ext cx="4571945" cy="8739902"/>
          </a:xfrm>
          <a:prstGeom prst="rect">
            <a:avLst/>
          </a:prstGeom>
          <a:solidFill>
            <a:srgbClr val="1D83C4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1" name="TextBox 14">
            <a:extLst>
              <a:ext uri="{FF2B5EF4-FFF2-40B4-BE49-F238E27FC236}">
                <a16:creationId xmlns="" xmlns:a16="http://schemas.microsoft.com/office/drawing/2014/main" id="{8715F5B8-959A-BA40-95B5-5F43EC413FD7}"/>
              </a:ext>
            </a:extLst>
          </p:cNvPr>
          <p:cNvSpPr txBox="1"/>
          <p:nvPr/>
        </p:nvSpPr>
        <p:spPr>
          <a:xfrm>
            <a:off x="1081868" y="4168573"/>
            <a:ext cx="3834410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200" b="1" spc="364" dirty="0">
                <a:solidFill>
                  <a:srgbClr val="FFFFFF"/>
                </a:solidFill>
                <a:latin typeface="+mj-lt"/>
              </a:rPr>
              <a:t>Evitação, Falta de motivação ou iniciativa, Sentir-se desvalorizado pela agência e / ou </a:t>
            </a:r>
            <a:r>
              <a:rPr lang="pt-BR" sz="3200" b="1" spc="364" dirty="0" smtClean="0">
                <a:solidFill>
                  <a:srgbClr val="FFFFFF"/>
                </a:solidFill>
                <a:latin typeface="+mj-lt"/>
              </a:rPr>
              <a:t>colegas.</a:t>
            </a:r>
            <a:endParaRPr lang="en-US" sz="3200" b="1" spc="364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2" name="TextBox 14">
            <a:extLst>
              <a:ext uri="{FF2B5EF4-FFF2-40B4-BE49-F238E27FC236}">
                <a16:creationId xmlns="" xmlns:a16="http://schemas.microsoft.com/office/drawing/2014/main" id="{20E032C6-2C9E-6E47-ACFF-20D91B0DA789}"/>
              </a:ext>
            </a:extLst>
          </p:cNvPr>
          <p:cNvSpPr txBox="1"/>
          <p:nvPr/>
        </p:nvSpPr>
        <p:spPr>
          <a:xfrm>
            <a:off x="1499535" y="1248896"/>
            <a:ext cx="3830805" cy="5105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pt-PT" sz="3200" b="1" spc="364" dirty="0" smtClean="0">
                <a:solidFill>
                  <a:srgbClr val="FFFFFF"/>
                </a:solidFill>
                <a:latin typeface="+mj-lt"/>
              </a:rPr>
              <a:t>Local</a:t>
            </a:r>
            <a:r>
              <a:rPr lang="pt-PT" sz="4000" b="1" spc="364" dirty="0" smtClean="0">
                <a:solidFill>
                  <a:srgbClr val="FFFFFF"/>
                </a:solidFill>
                <a:latin typeface="+mj-lt"/>
              </a:rPr>
              <a:t>  </a:t>
            </a:r>
            <a:r>
              <a:rPr lang="pt-PT" sz="3200" b="1" spc="364" dirty="0" smtClean="0">
                <a:solidFill>
                  <a:srgbClr val="FFFFFF"/>
                </a:solidFill>
                <a:latin typeface="+mj-lt"/>
              </a:rPr>
              <a:t>trabalho</a:t>
            </a:r>
            <a:endParaRPr lang="pt-PT" sz="3200" b="1" spc="364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4" name="AutoShape 7">
            <a:extLst>
              <a:ext uri="{FF2B5EF4-FFF2-40B4-BE49-F238E27FC236}">
                <a16:creationId xmlns="" xmlns:a16="http://schemas.microsoft.com/office/drawing/2014/main" id="{8F1B47C0-3C38-8C46-872D-65E94905D33C}"/>
              </a:ext>
            </a:extLst>
          </p:cNvPr>
          <p:cNvSpPr/>
          <p:nvPr/>
        </p:nvSpPr>
        <p:spPr>
          <a:xfrm>
            <a:off x="9712689" y="1114022"/>
            <a:ext cx="4111500" cy="8661523"/>
          </a:xfrm>
          <a:prstGeom prst="rect">
            <a:avLst/>
          </a:prstGeom>
          <a:solidFill>
            <a:srgbClr val="1D83C4"/>
          </a:solidFill>
        </p:spPr>
        <p:txBody>
          <a:bodyPr/>
          <a:lstStyle/>
          <a:p>
            <a:pPr>
              <a:lnSpc>
                <a:spcPts val="3919"/>
              </a:lnSpc>
            </a:pPr>
            <a:r>
              <a:rPr lang="pt-PT" sz="3200" b="1" spc="364" dirty="0" smtClean="0">
                <a:solidFill>
                  <a:srgbClr val="FFFFFF"/>
                </a:solidFill>
                <a:latin typeface="+mj-lt"/>
              </a:rPr>
              <a:t>Relacionemento</a:t>
            </a:r>
            <a:endParaRPr lang="pt-PT" sz="3200" b="1" spc="364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5" name="AutoShape 7">
            <a:extLst>
              <a:ext uri="{FF2B5EF4-FFF2-40B4-BE49-F238E27FC236}">
                <a16:creationId xmlns="" xmlns:a16="http://schemas.microsoft.com/office/drawing/2014/main" id="{8DF017F8-6711-BB43-8399-E9B72F75186B}"/>
              </a:ext>
            </a:extLst>
          </p:cNvPr>
          <p:cNvSpPr/>
          <p:nvPr/>
        </p:nvSpPr>
        <p:spPr>
          <a:xfrm>
            <a:off x="13858730" y="1114023"/>
            <a:ext cx="4212898" cy="8661522"/>
          </a:xfrm>
          <a:prstGeom prst="rect">
            <a:avLst/>
          </a:prstGeom>
          <a:solidFill>
            <a:srgbClr val="1D83C4"/>
          </a:solidFill>
        </p:spPr>
        <p:txBody>
          <a:bodyPr/>
          <a:lstStyle/>
          <a:p>
            <a:pPr>
              <a:lnSpc>
                <a:spcPts val="3919"/>
              </a:lnSpc>
            </a:pPr>
            <a:r>
              <a:rPr lang="pt-PT" sz="4000" b="1" spc="364" dirty="0" smtClean="0">
                <a:solidFill>
                  <a:srgbClr val="FFFFFF"/>
                </a:solidFill>
                <a:latin typeface="+mj-lt"/>
              </a:rPr>
              <a:t>Espiritualidade</a:t>
            </a:r>
            <a:endParaRPr lang="pt-PT" sz="3200" b="1" spc="364" dirty="0" smtClean="0">
              <a:solidFill>
                <a:srgbClr val="FFFFFF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en-US" sz="3200" b="1" spc="364" dirty="0">
              <a:solidFill>
                <a:srgbClr val="FFFFFF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en-US" sz="3200" b="1" spc="364" dirty="0">
              <a:solidFill>
                <a:srgbClr val="FFFFFF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en-US" sz="3200" b="1" spc="364" dirty="0" smtClean="0">
              <a:solidFill>
                <a:srgbClr val="FFFFFF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pt-BR" sz="3200" b="1" spc="364" dirty="0">
                <a:solidFill>
                  <a:srgbClr val="FFFFFF"/>
                </a:solidFill>
                <a:latin typeface="+mj-lt"/>
              </a:rPr>
              <a:t>Perda de propósito, </a:t>
            </a:r>
            <a:endParaRPr lang="pt-BR" sz="3200" b="1" spc="364" dirty="0" smtClean="0">
              <a:solidFill>
                <a:srgbClr val="FFFFFF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pt-BR" sz="3200" b="1" spc="364" dirty="0" smtClean="0">
                <a:solidFill>
                  <a:srgbClr val="FFFFFF"/>
                </a:solidFill>
                <a:latin typeface="+mj-lt"/>
              </a:rPr>
              <a:t>perda </a:t>
            </a:r>
            <a:r>
              <a:rPr lang="pt-BR" sz="3200" b="1" spc="364" dirty="0">
                <a:solidFill>
                  <a:srgbClr val="FFFFFF"/>
                </a:solidFill>
                <a:latin typeface="+mj-lt"/>
              </a:rPr>
              <a:t>de fé, questionamento do significado da vida e das crenças</a:t>
            </a:r>
            <a:endParaRPr lang="en-US" sz="3200" b="1" spc="364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D7FDDE62-C8D5-8C47-BED8-759715C231A8}"/>
              </a:ext>
            </a:extLst>
          </p:cNvPr>
          <p:cNvSpPr txBox="1"/>
          <p:nvPr/>
        </p:nvSpPr>
        <p:spPr>
          <a:xfrm rot="10800000" flipV="1">
            <a:off x="9687289" y="4381500"/>
            <a:ext cx="417144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200" b="1" spc="364" dirty="0">
                <a:solidFill>
                  <a:srgbClr val="FFFFFF"/>
                </a:solidFill>
                <a:latin typeface="+mj-lt"/>
              </a:rPr>
              <a:t>Retirada, isolamento, diminuição da intimidade, desconfiança</a:t>
            </a:r>
          </a:p>
          <a:p>
            <a:pPr>
              <a:lnSpc>
                <a:spcPct val="150000"/>
              </a:lnSpc>
            </a:pPr>
            <a:r>
              <a:rPr lang="pt-BR" sz="3200" b="1" spc="364" dirty="0">
                <a:solidFill>
                  <a:srgbClr val="FFFFFF"/>
                </a:solidFill>
                <a:latin typeface="+mj-lt"/>
              </a:rPr>
              <a:t>Mais protetor</a:t>
            </a:r>
            <a:r>
              <a:rPr lang="en-US" sz="3200" b="1" spc="364" dirty="0" smtClean="0">
                <a:solidFill>
                  <a:srgbClr val="FFFFFF"/>
                </a:solidFill>
                <a:latin typeface="+mj-lt"/>
              </a:rPr>
              <a:t>e</a:t>
            </a:r>
            <a:endParaRPr lang="en-US" sz="3200" b="1" spc="364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13314" name="Picture 2" descr="Are You Doing All You Can To Combat Workplace Stress?">
            <a:extLst>
              <a:ext uri="{FF2B5EF4-FFF2-40B4-BE49-F238E27FC236}">
                <a16:creationId xmlns="" xmlns:a16="http://schemas.microsoft.com/office/drawing/2014/main" id="{AA4A1877-2AF8-4969-9C2A-0F101CE95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467" y="1931309"/>
            <a:ext cx="1863213" cy="186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Fragmentation, regulations pose unique challenges for Europe's ...">
            <a:extLst>
              <a:ext uri="{FF2B5EF4-FFF2-40B4-BE49-F238E27FC236}">
                <a16:creationId xmlns="" xmlns:a16="http://schemas.microsoft.com/office/drawing/2014/main" id="{ACA64289-F60B-4FE7-A698-8E5378F12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339" y="2062815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ow To Build the Most Enjoyable Relationships">
            <a:extLst>
              <a:ext uri="{FF2B5EF4-FFF2-40B4-BE49-F238E27FC236}">
                <a16:creationId xmlns="" xmlns:a16="http://schemas.microsoft.com/office/drawing/2014/main" id="{798008A4-4989-493A-808D-48129E64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130" y="2284904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Become a Master Influencer with Spirituality | Udemy">
            <a:extLst>
              <a:ext uri="{FF2B5EF4-FFF2-40B4-BE49-F238E27FC236}">
                <a16:creationId xmlns="" xmlns:a16="http://schemas.microsoft.com/office/drawing/2014/main" id="{27CBD097-0494-4A7E-8A0F-AD75E4BCA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4179" y="1705842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257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BBC037-F1E8-DD43-A1AC-79D4F290E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863" y="266700"/>
            <a:ext cx="5836920" cy="1653541"/>
          </a:xfrm>
        </p:spPr>
        <p:txBody>
          <a:bodyPr>
            <a:normAutofit fontScale="90000"/>
          </a:bodyPr>
          <a:lstStyle/>
          <a:p>
            <a:r>
              <a:rPr lang="pt-PT" sz="6000" dirty="0" smtClean="0">
                <a:latin typeface="Oswald"/>
                <a:ea typeface="+mn-ea"/>
                <a:cs typeface="+mn-cs"/>
              </a:rPr>
              <a:t>Stress e Esgotamento</a:t>
            </a:r>
            <a:endParaRPr lang="pt-PT" sz="6000" dirty="0">
              <a:latin typeface="Oswald"/>
              <a:ea typeface="+mn-ea"/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E6123AFF-73F7-6849-9C7F-75B4EDF8C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04948" y="9212387"/>
            <a:ext cx="4226798" cy="80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685800" defTabSz="1371600">
              <a:spcAft>
                <a:spcPts val="900"/>
              </a:spcAft>
            </a:pPr>
            <a:r>
              <a:rPr lang="en-US" altLang="en-US" dirty="0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Stress and Burnout</a:t>
            </a:r>
            <a:endParaRPr lang="en-US" altLang="en-US" sz="1500" dirty="0">
              <a:solidFill>
                <a:srgbClr val="0070C0"/>
              </a:solidFill>
            </a:endParaRPr>
          </a:p>
          <a:p>
            <a:pPr indent="685800" defTabSz="1371600">
              <a:spcAft>
                <a:spcPts val="900"/>
              </a:spcAft>
            </a:pPr>
            <a:r>
              <a:rPr lang="en-US" altLang="en-US" dirty="0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adapted from </a:t>
            </a:r>
            <a:r>
              <a:rPr lang="en-US" altLang="en-US" dirty="0" err="1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Helpguide</a:t>
            </a:r>
            <a:r>
              <a:rPr lang="en-US" altLang="en-US" dirty="0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(2014) </a:t>
            </a:r>
            <a:endParaRPr lang="en-US" altLang="en-US" sz="2700" dirty="0">
              <a:solidFill>
                <a:srgbClr val="0070C0"/>
              </a:solidFill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="" xmlns:a16="http://schemas.microsoft.com/office/drawing/2014/main" id="{E36D07D0-3BA7-DD41-887E-875C04FAEF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486274"/>
              </p:ext>
            </p:extLst>
          </p:nvPr>
        </p:nvGraphicFramePr>
        <p:xfrm>
          <a:off x="228600" y="1866900"/>
          <a:ext cx="13416732" cy="7510428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6810114">
                  <a:extLst>
                    <a:ext uri="{9D8B030D-6E8A-4147-A177-3AD203B41FA5}">
                      <a16:colId xmlns="" xmlns:a16="http://schemas.microsoft.com/office/drawing/2014/main" val="2910880960"/>
                    </a:ext>
                  </a:extLst>
                </a:gridCol>
                <a:gridCol w="6606618">
                  <a:extLst>
                    <a:ext uri="{9D8B030D-6E8A-4147-A177-3AD203B41FA5}">
                      <a16:colId xmlns="" xmlns:a16="http://schemas.microsoft.com/office/drawing/2014/main" val="3573574637"/>
                    </a:ext>
                  </a:extLst>
                </a:gridCol>
              </a:tblGrid>
              <a:tr h="7762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Stress</a:t>
                      </a:r>
                      <a:endParaRPr lang="en-US" sz="3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78106" marR="1781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3600" b="1" noProof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Esgotamento</a:t>
                      </a:r>
                      <a:endParaRPr lang="pt-PT" sz="3600" b="1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8106" marR="178106" marT="0" marB="0"/>
                </a:tc>
                <a:extLst>
                  <a:ext uri="{0D108BD9-81ED-4DB2-BD59-A6C34878D82A}">
                    <a16:rowId xmlns="" xmlns:a16="http://schemas.microsoft.com/office/drawing/2014/main" val="1067067616"/>
                  </a:ext>
                </a:extLst>
              </a:tr>
              <a:tr h="1571948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3600" b="0" noProof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caracterizado por sentimento oprimido</a:t>
                      </a:r>
                      <a:endParaRPr lang="pt-PT" sz="3600" b="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78106" marR="1781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36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caracterizado por se sentir isolado ou desconectado</a:t>
                      </a:r>
                      <a:endParaRPr lang="en-US" sz="36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8106" marR="178106" marT="0" marB="0"/>
                </a:tc>
                <a:extLst>
                  <a:ext uri="{0D108BD9-81ED-4DB2-BD59-A6C34878D82A}">
                    <a16:rowId xmlns="" xmlns:a16="http://schemas.microsoft.com/office/drawing/2014/main" val="4086007772"/>
                  </a:ext>
                </a:extLst>
              </a:tr>
              <a:tr h="776216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3600" b="0" noProof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emoções são hipersensíveis</a:t>
                      </a:r>
                      <a:endParaRPr lang="pt-PT" sz="3600" b="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78106" marR="1781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3600" b="0" noProof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emoções estão entorpecidas</a:t>
                      </a:r>
                      <a:endParaRPr lang="pt-PT" sz="3600" b="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8106" marR="178106" marT="0" marB="0"/>
                </a:tc>
                <a:extLst>
                  <a:ext uri="{0D108BD9-81ED-4DB2-BD59-A6C34878D82A}">
                    <a16:rowId xmlns="" xmlns:a16="http://schemas.microsoft.com/office/drawing/2014/main" val="1094365572"/>
                  </a:ext>
                </a:extLst>
              </a:tr>
              <a:tr h="1571948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36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leva a uma hiperatividade de urgência, hiperatividade e agitação.</a:t>
                      </a:r>
                      <a:endParaRPr lang="en-US" sz="36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78106" marR="1781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36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leva ao desamparo e desesperança</a:t>
                      </a:r>
                      <a:endParaRPr lang="en-US" sz="36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8106" marR="178106" marT="0" marB="0"/>
                </a:tc>
                <a:extLst>
                  <a:ext uri="{0D108BD9-81ED-4DB2-BD59-A6C34878D82A}">
                    <a16:rowId xmlns="" xmlns:a16="http://schemas.microsoft.com/office/drawing/2014/main" val="962729047"/>
                  </a:ext>
                </a:extLst>
              </a:tr>
              <a:tr h="776216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3600" b="0" noProof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Perda</a:t>
                      </a:r>
                      <a:r>
                        <a:rPr lang="pt-PT" sz="3600" b="0" baseline="0" noProof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energia</a:t>
                      </a:r>
                      <a:endParaRPr lang="pt-PT" sz="3600" b="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78106" marR="1781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36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perda de motivação e esperança</a:t>
                      </a:r>
                      <a:endParaRPr lang="en-US" sz="36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8106" marR="178106" marT="0" marB="0"/>
                </a:tc>
                <a:extLst>
                  <a:ext uri="{0D108BD9-81ED-4DB2-BD59-A6C34878D82A}">
                    <a16:rowId xmlns="" xmlns:a16="http://schemas.microsoft.com/office/drawing/2014/main" val="3806584987"/>
                  </a:ext>
                </a:extLst>
              </a:tr>
              <a:tr h="776216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36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leva a transtornos de ansiedade</a:t>
                      </a:r>
                      <a:endParaRPr lang="en-US" sz="36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78106" marR="1781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3600" b="0" noProof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leva à depressão</a:t>
                      </a:r>
                      <a:endParaRPr lang="pt-PT" sz="3600" b="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8106" marR="178106" marT="0" marB="0"/>
                </a:tc>
                <a:extLst>
                  <a:ext uri="{0D108BD9-81ED-4DB2-BD59-A6C34878D82A}">
                    <a16:rowId xmlns="" xmlns:a16="http://schemas.microsoft.com/office/drawing/2014/main" val="1567320297"/>
                  </a:ext>
                </a:extLst>
              </a:tr>
              <a:tr h="776216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3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Dano</a:t>
                      </a:r>
                      <a:r>
                        <a:rPr lang="pt-PT" sz="36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físico</a:t>
                      </a:r>
                      <a:endParaRPr lang="en-US" sz="36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78106" marR="1781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3600" b="0" noProof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Dano emocional</a:t>
                      </a:r>
                      <a:endParaRPr lang="pt-PT" sz="3600" b="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8106" marR="178106" marT="0" marB="0"/>
                </a:tc>
                <a:extLst>
                  <a:ext uri="{0D108BD9-81ED-4DB2-BD59-A6C34878D82A}">
                    <a16:rowId xmlns="" xmlns:a16="http://schemas.microsoft.com/office/drawing/2014/main" val="735266330"/>
                  </a:ext>
                </a:extLst>
              </a:tr>
            </a:tbl>
          </a:graphicData>
        </a:graphic>
      </p:graphicFrame>
      <p:pic>
        <p:nvPicPr>
          <p:cNvPr id="6146" name="Picture 2" descr="It's Official, Burnout is Real…and it's on the Rise | NeuroTracker">
            <a:extLst>
              <a:ext uri="{FF2B5EF4-FFF2-40B4-BE49-F238E27FC236}">
                <a16:creationId xmlns="" xmlns:a16="http://schemas.microsoft.com/office/drawing/2014/main" id="{255E8A11-8A5A-482C-8712-2529EFF68C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4" r="22986"/>
          <a:stretch/>
        </p:blipFill>
        <p:spPr bwMode="auto">
          <a:xfrm>
            <a:off x="13868401" y="2144404"/>
            <a:ext cx="3961170" cy="627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5">
            <a:extLst>
              <a:ext uri="{FF2B5EF4-FFF2-40B4-BE49-F238E27FC236}">
                <a16:creationId xmlns="" xmlns:a16="http://schemas.microsoft.com/office/drawing/2014/main" id="{B27F6BE0-1B94-4344-BFDD-DA506A9EEE9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658614" y="495300"/>
            <a:ext cx="2109523" cy="76997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879586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344400" y="0"/>
            <a:ext cx="5943600" cy="10287000"/>
          </a:xfrm>
          <a:prstGeom prst="rect">
            <a:avLst/>
          </a:prstGeom>
          <a:solidFill>
            <a:srgbClr val="1D83C4"/>
          </a:solidFill>
        </p:spPr>
      </p:sp>
      <p:sp>
        <p:nvSpPr>
          <p:cNvPr id="7" name="TextBox 7"/>
          <p:cNvSpPr txBox="1"/>
          <p:nvPr/>
        </p:nvSpPr>
        <p:spPr>
          <a:xfrm>
            <a:off x="457200" y="624286"/>
            <a:ext cx="10998200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  <a:spcBef>
                <a:spcPct val="0"/>
              </a:spcBef>
            </a:pPr>
            <a:r>
              <a:rPr lang="en-US" sz="4800" dirty="0" smtClean="0">
                <a:solidFill>
                  <a:srgbClr val="000000"/>
                </a:solidFill>
                <a:latin typeface="+mj-lt"/>
              </a:rPr>
              <a:t>PREVENCAO DE ESGOTAMENTO</a:t>
            </a:r>
            <a:endParaRPr lang="en-US" sz="4800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ts val="9600"/>
              </a:lnSpc>
            </a:pPr>
            <a:r>
              <a:rPr lang="en-US" sz="3600" dirty="0">
                <a:solidFill>
                  <a:srgbClr val="000000"/>
                </a:solidFill>
                <a:latin typeface="+mj-lt"/>
              </a:rPr>
              <a:t>Dr. Moshe </a:t>
            </a:r>
            <a:r>
              <a:rPr lang="en-US" sz="3600" dirty="0" err="1">
                <a:solidFill>
                  <a:srgbClr val="000000"/>
                </a:solidFill>
                <a:latin typeface="+mj-lt"/>
              </a:rPr>
              <a:t>Frachi</a:t>
            </a:r>
            <a:endParaRPr lang="en-US" sz="3600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ts val="9600"/>
              </a:lnSpc>
            </a:pPr>
            <a:endParaRPr lang="en-US" sz="4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48006" y="4000500"/>
            <a:ext cx="11800780" cy="5501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29260" lvl="1" indent="-214630">
              <a:lnSpc>
                <a:spcPts val="3900"/>
              </a:lnSpc>
              <a:buFont typeface="Arial"/>
              <a:buChar char="•"/>
            </a:pPr>
            <a:r>
              <a:rPr lang="pt-BR" sz="4000" b="1" spc="338" dirty="0">
                <a:solidFill>
                  <a:srgbClr val="000000"/>
                </a:solidFill>
              </a:rPr>
              <a:t>Fique </a:t>
            </a:r>
            <a:r>
              <a:rPr lang="pt-BR" sz="4000" b="1" spc="338" dirty="0" smtClean="0">
                <a:solidFill>
                  <a:srgbClr val="000000"/>
                </a:solidFill>
              </a:rPr>
              <a:t>atento aos </a:t>
            </a:r>
            <a:r>
              <a:rPr lang="pt-BR" sz="4000" b="1" spc="338" dirty="0">
                <a:solidFill>
                  <a:srgbClr val="000000"/>
                </a:solidFill>
              </a:rPr>
              <a:t>sintomas de </a:t>
            </a:r>
            <a:r>
              <a:rPr lang="pt-BR" sz="4000" b="1" spc="338" dirty="0" smtClean="0">
                <a:solidFill>
                  <a:srgbClr val="000000"/>
                </a:solidFill>
              </a:rPr>
              <a:t>stresse</a:t>
            </a:r>
          </a:p>
          <a:p>
            <a:pPr marL="429260" lvl="1" indent="-214630">
              <a:lnSpc>
                <a:spcPts val="3900"/>
              </a:lnSpc>
              <a:buFont typeface="Arial"/>
              <a:buChar char="•"/>
            </a:pPr>
            <a:endParaRPr lang="en-US" sz="4000" b="1" spc="338" dirty="0">
              <a:solidFill>
                <a:srgbClr val="000000"/>
              </a:solidFill>
            </a:endParaRPr>
          </a:p>
          <a:p>
            <a:pPr marL="429260" lvl="1" indent="-214630">
              <a:lnSpc>
                <a:spcPts val="3900"/>
              </a:lnSpc>
              <a:buFont typeface="Arial"/>
              <a:buChar char="•"/>
            </a:pPr>
            <a:r>
              <a:rPr lang="pt-BR" sz="4000" b="1" spc="338" dirty="0">
                <a:solidFill>
                  <a:srgbClr val="000000"/>
                </a:solidFill>
              </a:rPr>
              <a:t>Estabeleça metas claras, realistas e de gerenciamento de </a:t>
            </a:r>
            <a:r>
              <a:rPr lang="pt-BR" sz="4000" b="1" spc="338" dirty="0" smtClean="0">
                <a:solidFill>
                  <a:srgbClr val="000000"/>
                </a:solidFill>
              </a:rPr>
              <a:t>stresse</a:t>
            </a:r>
          </a:p>
          <a:p>
            <a:pPr marL="429260" lvl="1" indent="-214630">
              <a:lnSpc>
                <a:spcPts val="3900"/>
              </a:lnSpc>
              <a:buFont typeface="Arial"/>
              <a:buChar char="•"/>
            </a:pPr>
            <a:endParaRPr lang="en-US" sz="4000" b="1" spc="338" dirty="0" smtClean="0">
              <a:solidFill>
                <a:srgbClr val="000000"/>
              </a:solidFill>
            </a:endParaRPr>
          </a:p>
          <a:p>
            <a:pPr marL="429260" lvl="1" indent="-214630">
              <a:lnSpc>
                <a:spcPts val="3900"/>
              </a:lnSpc>
              <a:buFont typeface="Arial"/>
              <a:buChar char="•"/>
            </a:pPr>
            <a:r>
              <a:rPr lang="pt-BR" sz="4000" b="1" spc="338" dirty="0">
                <a:solidFill>
                  <a:srgbClr val="000000"/>
                </a:solidFill>
              </a:rPr>
              <a:t>Incorpore todo o suporte e </a:t>
            </a:r>
            <a:r>
              <a:rPr lang="pt-BR" sz="4000" b="1" spc="338" dirty="0" smtClean="0">
                <a:solidFill>
                  <a:srgbClr val="000000"/>
                </a:solidFill>
              </a:rPr>
              <a:t>planeamento necessários</a:t>
            </a:r>
          </a:p>
          <a:p>
            <a:pPr marL="429260" lvl="1" indent="-214630">
              <a:lnSpc>
                <a:spcPts val="3900"/>
              </a:lnSpc>
              <a:buFont typeface="Arial"/>
              <a:buChar char="•"/>
            </a:pPr>
            <a:endParaRPr lang="en-US" sz="4000" b="1" spc="338" dirty="0">
              <a:solidFill>
                <a:srgbClr val="000000"/>
              </a:solidFill>
            </a:endParaRPr>
          </a:p>
          <a:p>
            <a:pPr marL="429260" lvl="1" indent="-214630">
              <a:lnSpc>
                <a:spcPts val="3900"/>
              </a:lnSpc>
              <a:buFont typeface="Arial"/>
              <a:buChar char="•"/>
            </a:pPr>
            <a:r>
              <a:rPr lang="pt-BR" sz="4000" b="1" spc="338" dirty="0">
                <a:solidFill>
                  <a:srgbClr val="000000"/>
                </a:solidFill>
              </a:rPr>
              <a:t>O desafio é encontrar o nível ideal de </a:t>
            </a:r>
            <a:r>
              <a:rPr lang="pt-BR" sz="4000" b="1" spc="338" dirty="0" smtClean="0">
                <a:solidFill>
                  <a:srgbClr val="000000"/>
                </a:solidFill>
              </a:rPr>
              <a:t>stresse </a:t>
            </a:r>
            <a:r>
              <a:rPr lang="pt-BR" sz="4000" b="1" spc="338" dirty="0">
                <a:solidFill>
                  <a:srgbClr val="000000"/>
                </a:solidFill>
              </a:rPr>
              <a:t>que estimule o desenvolvimento e não o esgotamento</a:t>
            </a:r>
            <a:r>
              <a:rPr lang="en-US" sz="4000" b="1" spc="338" dirty="0" smtClean="0">
                <a:solidFill>
                  <a:srgbClr val="000000"/>
                </a:solidFill>
              </a:rPr>
              <a:t>. </a:t>
            </a:r>
            <a:endParaRPr lang="en-US" sz="4000" b="1" spc="338" dirty="0">
              <a:solidFill>
                <a:srgbClr val="000000"/>
              </a:solidFill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15098608" y="23812"/>
            <a:ext cx="3189392" cy="1454422"/>
            <a:chOff x="0" y="0"/>
            <a:chExt cx="1913890" cy="87276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13890" cy="872769"/>
            </a:xfrm>
            <a:custGeom>
              <a:avLst/>
              <a:gdLst/>
              <a:ahLst/>
              <a:cxnLst/>
              <a:rect l="l" t="t" r="r" b="b"/>
              <a:pathLst>
                <a:path w="1913890" h="872769">
                  <a:moveTo>
                    <a:pt x="0" y="0"/>
                  </a:moveTo>
                  <a:lnTo>
                    <a:pt x="1913890" y="0"/>
                  </a:lnTo>
                  <a:lnTo>
                    <a:pt x="1913890" y="872769"/>
                  </a:lnTo>
                  <a:lnTo>
                    <a:pt x="0" y="872769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</p:spPr>
        </p:sp>
      </p:grpSp>
      <p:pic>
        <p:nvPicPr>
          <p:cNvPr id="14338" name="Picture 2" descr="Extinguish Burnout: A Practical Guide to Prevention and Recovery ...">
            <a:extLst>
              <a:ext uri="{FF2B5EF4-FFF2-40B4-BE49-F238E27FC236}">
                <a16:creationId xmlns="" xmlns:a16="http://schemas.microsoft.com/office/drawing/2014/main" id="{D59DA72B-9405-4C6F-842E-F3DD770198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3" r="12766"/>
          <a:stretch/>
        </p:blipFill>
        <p:spPr bwMode="auto">
          <a:xfrm>
            <a:off x="12869812" y="2400300"/>
            <a:ext cx="5029200" cy="665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a16="http://schemas.microsoft.com/office/drawing/2014/main" xmlns:xdr="http://schemas.openxmlformats.org/drawingml/2006/spreadsheetDrawing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id="{97F51DFB-0ED1-40A0-845A-7388AD02D7E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0454" y="379263"/>
            <a:ext cx="1840865" cy="4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512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295554" y="0"/>
            <a:ext cx="8992446" cy="10287000"/>
          </a:xfrm>
          <a:prstGeom prst="rect">
            <a:avLst/>
          </a:prstGeom>
          <a:solidFill>
            <a:srgbClr val="1D83C4"/>
          </a:solidFill>
        </p:spPr>
      </p:sp>
      <p:grpSp>
        <p:nvGrpSpPr>
          <p:cNvPr id="4" name="Group 4"/>
          <p:cNvGrpSpPr/>
          <p:nvPr/>
        </p:nvGrpSpPr>
        <p:grpSpPr>
          <a:xfrm>
            <a:off x="1028700" y="0"/>
            <a:ext cx="1398091" cy="1212401"/>
            <a:chOff x="0" y="0"/>
            <a:chExt cx="1864121" cy="1616535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1864121" cy="1616535"/>
            </a:xfrm>
            <a:prstGeom prst="rect">
              <a:avLst/>
            </a:prstGeom>
            <a:solidFill>
              <a:srgbClr val="1D83C4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371193" y="508124"/>
              <a:ext cx="1121735" cy="5812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z="2800" spc="140" dirty="0">
                  <a:solidFill>
                    <a:srgbClr val="FFFFFF"/>
                  </a:solidFill>
                  <a:latin typeface="Oswald"/>
                </a:rPr>
                <a:t>16</a:t>
              </a:r>
              <a:endParaRPr lang="en-US" sz="2800" b="0" i="0" spc="140" dirty="0">
                <a:solidFill>
                  <a:srgbClr val="FFFFFF"/>
                </a:solidFill>
                <a:latin typeface="Oswald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457146" y="3564045"/>
            <a:ext cx="8755012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pt-BR" sz="8000" dirty="0">
                <a:solidFill>
                  <a:srgbClr val="000000"/>
                </a:solidFill>
                <a:latin typeface="Oswald"/>
              </a:rPr>
              <a:t>As </a:t>
            </a:r>
            <a:r>
              <a:rPr lang="pt-BR" sz="8000" dirty="0" smtClean="0">
                <a:solidFill>
                  <a:srgbClr val="000000"/>
                </a:solidFill>
                <a:latin typeface="Oswald"/>
              </a:rPr>
              <a:t>Equacões </a:t>
            </a:r>
            <a:r>
              <a:rPr lang="pt-BR" sz="8000" dirty="0">
                <a:solidFill>
                  <a:srgbClr val="000000"/>
                </a:solidFill>
                <a:latin typeface="Oswald"/>
              </a:rPr>
              <a:t>de </a:t>
            </a:r>
            <a:r>
              <a:rPr lang="pt-BR" sz="8000" dirty="0" smtClean="0">
                <a:solidFill>
                  <a:srgbClr val="000000"/>
                </a:solidFill>
                <a:latin typeface="Oswald"/>
              </a:rPr>
              <a:t>Resiliência </a:t>
            </a:r>
            <a:r>
              <a:rPr lang="pt-BR" sz="8000" dirty="0">
                <a:solidFill>
                  <a:srgbClr val="000000"/>
                </a:solidFill>
                <a:latin typeface="Oswald"/>
              </a:rPr>
              <a:t>de </a:t>
            </a:r>
            <a:r>
              <a:rPr lang="pt-BR" sz="8000" dirty="0" smtClean="0">
                <a:solidFill>
                  <a:srgbClr val="000000"/>
                </a:solidFill>
                <a:latin typeface="Oswald"/>
              </a:rPr>
              <a:t>Esforco &amp; </a:t>
            </a:r>
            <a:r>
              <a:rPr lang="pt-BR" sz="8000" dirty="0">
                <a:solidFill>
                  <a:srgbClr val="000000"/>
                </a:solidFill>
                <a:latin typeface="Oswald"/>
              </a:rPr>
              <a:t>Sucesso</a:t>
            </a:r>
            <a:endParaRPr lang="en-US" sz="8000" dirty="0">
              <a:solidFill>
                <a:srgbClr val="000000"/>
              </a:solidFill>
              <a:latin typeface="Oswa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88988" y="9456701"/>
            <a:ext cx="8637024" cy="461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14630" lvl="1">
              <a:lnSpc>
                <a:spcPts val="3900"/>
              </a:lnSpc>
            </a:pPr>
            <a:r>
              <a:rPr lang="en-US" sz="2600" b="1" spc="338" dirty="0">
                <a:solidFill>
                  <a:srgbClr val="000000"/>
                </a:solidFill>
                <a:latin typeface="Open Sans Condensed"/>
              </a:rPr>
              <a:t>Dr. Moshe </a:t>
            </a:r>
            <a:r>
              <a:rPr lang="en-US" sz="2600" b="1" spc="338" dirty="0" err="1">
                <a:solidFill>
                  <a:srgbClr val="000000"/>
                </a:solidFill>
                <a:latin typeface="Open Sans Condensed"/>
              </a:rPr>
              <a:t>Farchi</a:t>
            </a:r>
            <a:endParaRPr lang="en-US" sz="2600" b="1" spc="338" dirty="0">
              <a:solidFill>
                <a:srgbClr val="000000"/>
              </a:solidFill>
              <a:latin typeface="Open Sans Condensed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AF453D38-52F5-0A41-B20E-3CF24D2A03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347" y="2451004"/>
            <a:ext cx="8579510" cy="56568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a16="http://schemas.microsoft.com/office/drawing/2014/main" xmlns:xdr="http://schemas.openxmlformats.org/drawingml/2006/spreadsheetDrawing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id="{97F51DFB-0ED1-40A0-845A-7388AD02D7E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3400" y="343582"/>
            <a:ext cx="1840865" cy="4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205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A4E2B8-61AC-894B-8AE0-AA8B39210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367" y="965202"/>
            <a:ext cx="4766771" cy="2511270"/>
          </a:xfrm>
        </p:spPr>
        <p:txBody>
          <a:bodyPr>
            <a:noAutofit/>
          </a:bodyPr>
          <a:lstStyle/>
          <a:p>
            <a:pPr algn="l">
              <a:lnSpc>
                <a:spcPts val="9600"/>
              </a:lnSpc>
            </a:pPr>
            <a:r>
              <a:rPr lang="pt-PT" sz="8000" dirty="0" smtClean="0">
                <a:solidFill>
                  <a:srgbClr val="000000"/>
                </a:solidFill>
                <a:latin typeface="Oswald"/>
                <a:ea typeface="+mn-ea"/>
                <a:cs typeface="+mn-cs"/>
              </a:rPr>
              <a:t>Agua em um balde</a:t>
            </a:r>
            <a:endParaRPr lang="pt-PT" sz="8000" dirty="0">
              <a:solidFill>
                <a:srgbClr val="000000"/>
              </a:solidFill>
              <a:latin typeface="Oswald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51EED64-7555-804B-889F-94A7A31EE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097" y="3959070"/>
            <a:ext cx="4807574" cy="48445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5400" dirty="0" smtClean="0">
                <a:latin typeface="Calibri" panose="020F0502020204030204" pitchFamily="34" charset="0"/>
                <a:cs typeface="Calibri" panose="020F0502020204030204" pitchFamily="34" charset="0"/>
              </a:rPr>
              <a:t>Imagine </a:t>
            </a:r>
            <a:r>
              <a:rPr lang="pt-BR" sz="5400" dirty="0">
                <a:latin typeface="Calibri" panose="020F0502020204030204" pitchFamily="34" charset="0"/>
                <a:cs typeface="Calibri" panose="020F0502020204030204" pitchFamily="34" charset="0"/>
              </a:rPr>
              <a:t>que os níveis de </a:t>
            </a:r>
            <a:r>
              <a:rPr lang="pt-BR" sz="5400" dirty="0" smtClean="0">
                <a:latin typeface="Calibri" panose="020F0502020204030204" pitchFamily="34" charset="0"/>
                <a:cs typeface="Calibri" panose="020F0502020204030204" pitchFamily="34" charset="0"/>
              </a:rPr>
              <a:t>stresse </a:t>
            </a:r>
            <a:r>
              <a:rPr lang="pt-BR" sz="5400" dirty="0">
                <a:latin typeface="Calibri" panose="020F0502020204030204" pitchFamily="34" charset="0"/>
                <a:cs typeface="Calibri" panose="020F0502020204030204" pitchFamily="34" charset="0"/>
              </a:rPr>
              <a:t>são como </a:t>
            </a:r>
            <a:r>
              <a:rPr lang="pt-BR" sz="5400" b="1" dirty="0">
                <a:latin typeface="Calibri" panose="020F0502020204030204" pitchFamily="34" charset="0"/>
                <a:cs typeface="Calibri" panose="020F0502020204030204" pitchFamily="34" charset="0"/>
              </a:rPr>
              <a:t>água em um balde</a:t>
            </a:r>
            <a:endParaRPr lang="en-US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picture containing cup, red, table, indoor&#10;&#10;Description automatically generated">
            <a:extLst>
              <a:ext uri="{FF2B5EF4-FFF2-40B4-BE49-F238E27FC236}">
                <a16:creationId xmlns="" xmlns:a16="http://schemas.microsoft.com/office/drawing/2014/main" id="{EC46C362-7E94-894E-8A96-68D5D5228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0375" y="965200"/>
            <a:ext cx="7838432" cy="783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592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7CBA31-2896-7E42-A291-52D2E5013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386" y="952420"/>
            <a:ext cx="5535386" cy="2176136"/>
          </a:xfrm>
        </p:spPr>
        <p:txBody>
          <a:bodyPr>
            <a:noAutofit/>
          </a:bodyPr>
          <a:lstStyle/>
          <a:p>
            <a:pPr algn="l">
              <a:lnSpc>
                <a:spcPts val="9600"/>
              </a:lnSpc>
            </a:pPr>
            <a:r>
              <a:rPr lang="pt-PT" sz="8000" dirty="0" smtClean="0">
                <a:solidFill>
                  <a:srgbClr val="000000"/>
                </a:solidFill>
                <a:latin typeface="Oswald"/>
                <a:ea typeface="+mn-ea"/>
                <a:cs typeface="+mn-cs"/>
              </a:rPr>
              <a:t>Balde transbordando</a:t>
            </a:r>
            <a:endParaRPr lang="pt-PT" sz="8000" dirty="0">
              <a:solidFill>
                <a:srgbClr val="000000"/>
              </a:solidFill>
              <a:latin typeface="Oswald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242050B-9ABF-D846-828F-07B6F3B7A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3611154"/>
            <a:ext cx="6781800" cy="587574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5400" dirty="0">
                <a:latin typeface="Calibri" panose="020F0502020204030204" pitchFamily="34" charset="0"/>
                <a:ea typeface="Times New Roman" panose="02020603050405020304" pitchFamily="18" charset="0"/>
              </a:rPr>
              <a:t>Se fatores </a:t>
            </a:r>
            <a:r>
              <a:rPr lang="pt-BR" sz="5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stressantes </a:t>
            </a:r>
            <a:r>
              <a:rPr lang="pt-BR" sz="5400" dirty="0">
                <a:latin typeface="Calibri" panose="020F0502020204030204" pitchFamily="34" charset="0"/>
                <a:ea typeface="Times New Roman" panose="02020603050405020304" pitchFamily="18" charset="0"/>
              </a:rPr>
              <a:t>forem adicionados ao balde, mesmo os mais pequenos, o balde se encherá. Então, um dia, muitas vezes após o que parece ser um gatilho trivial, ele transborda</a:t>
            </a:r>
            <a:endParaRPr lang="en-US" sz="5400" dirty="0"/>
          </a:p>
        </p:txBody>
      </p:sp>
      <p:pic>
        <p:nvPicPr>
          <p:cNvPr id="5" name="Picture 4" descr="A picture containing animal, bird, parrot&#10;&#10;Description automatically generated">
            <a:extLst>
              <a:ext uri="{FF2B5EF4-FFF2-40B4-BE49-F238E27FC236}">
                <a16:creationId xmlns="" xmlns:a16="http://schemas.microsoft.com/office/drawing/2014/main" id="{57D18216-A305-8D44-B52A-5587928BDB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6" r="12542" b="1"/>
          <a:stretch/>
        </p:blipFill>
        <p:spPr>
          <a:xfrm>
            <a:off x="7696200" y="840852"/>
            <a:ext cx="9640804" cy="797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896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8609910" y="778584"/>
            <a:ext cx="7050725" cy="7938966"/>
          </a:xfrm>
          <a:prstGeom prst="rect">
            <a:avLst/>
          </a:prstGeom>
          <a:solidFill>
            <a:srgbClr val="1D83C4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7" name="TextBox 7"/>
          <p:cNvSpPr txBox="1"/>
          <p:nvPr/>
        </p:nvSpPr>
        <p:spPr>
          <a:xfrm>
            <a:off x="8991600" y="1583950"/>
            <a:ext cx="6019800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800"/>
              </a:lnSpc>
            </a:pPr>
            <a:r>
              <a:rPr lang="pt-PT" sz="6500" dirty="0" smtClean="0">
                <a:solidFill>
                  <a:srgbClr val="FFFFFF"/>
                </a:solidFill>
                <a:latin typeface="Oswald"/>
              </a:rPr>
              <a:t>Príncipais Tópicos</a:t>
            </a:r>
            <a:endParaRPr lang="pt-PT" sz="6500" dirty="0">
              <a:solidFill>
                <a:srgbClr val="FFFFFF"/>
              </a:solidFill>
              <a:latin typeface="Oswa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970700" y="2878072"/>
            <a:ext cx="5627731" cy="12187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ct val="90000"/>
              </a:lnSpc>
              <a:buSzPts val="2200"/>
            </a:pPr>
            <a:r>
              <a:rPr lang="pt-PT" sz="4400" dirty="0" smtClean="0">
                <a:solidFill>
                  <a:schemeClr val="bg1"/>
                </a:solidFill>
              </a:rPr>
              <a:t>Desafíos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smtClean="0">
                <a:solidFill>
                  <a:srgbClr val="FF0000"/>
                </a:solidFill>
              </a:rPr>
              <a:t>COVID </a:t>
            </a:r>
            <a:r>
              <a:rPr lang="en-US" sz="4400" dirty="0" smtClean="0">
                <a:solidFill>
                  <a:srgbClr val="FF0000"/>
                </a:solidFill>
              </a:rPr>
              <a:t>19-APS? </a:t>
            </a:r>
            <a:r>
              <a:rPr lang="en-US" sz="4400" dirty="0" smtClean="0">
                <a:solidFill>
                  <a:schemeClr val="bg1"/>
                </a:solidFill>
              </a:rPr>
              <a:t>c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970700" y="4606509"/>
            <a:ext cx="5627731" cy="19943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ct val="90000"/>
              </a:lnSpc>
              <a:spcBef>
                <a:spcPts val="1400"/>
              </a:spcBef>
              <a:buSzPts val="2200"/>
            </a:pPr>
            <a:r>
              <a:rPr lang="pt-PT" sz="4800" dirty="0" smtClean="0">
                <a:solidFill>
                  <a:schemeClr val="bg1"/>
                </a:solidFill>
              </a:rPr>
              <a:t>Esgotamento e prevençao de esgotamento</a:t>
            </a:r>
            <a:endParaRPr lang="pt-PT" sz="4800" dirty="0">
              <a:solidFill>
                <a:schemeClr val="bg1"/>
              </a:solidFill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12988376" y="-236099"/>
            <a:ext cx="5299624" cy="1634664"/>
            <a:chOff x="0" y="0"/>
            <a:chExt cx="1913890" cy="59033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913890" cy="590338"/>
            </a:xfrm>
            <a:custGeom>
              <a:avLst/>
              <a:gdLst/>
              <a:ahLst/>
              <a:cxnLst/>
              <a:rect l="l" t="t" r="r" b="b"/>
              <a:pathLst>
                <a:path w="1913890" h="590338">
                  <a:moveTo>
                    <a:pt x="0" y="0"/>
                  </a:moveTo>
                  <a:lnTo>
                    <a:pt x="1913890" y="0"/>
                  </a:lnTo>
                  <a:lnTo>
                    <a:pt x="1913890" y="590338"/>
                  </a:lnTo>
                  <a:lnTo>
                    <a:pt x="0" y="590338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</p:spPr>
        </p:sp>
      </p:grpSp>
      <p:sp>
        <p:nvSpPr>
          <p:cNvPr id="16" name="TextBox 9">
            <a:extLst>
              <a:ext uri="{FF2B5EF4-FFF2-40B4-BE49-F238E27FC236}">
                <a16:creationId xmlns="" xmlns:a16="http://schemas.microsoft.com/office/drawing/2014/main" id="{76DFE6AA-CEDE-2242-95B7-CAABA22F3AA0}"/>
              </a:ext>
            </a:extLst>
          </p:cNvPr>
          <p:cNvSpPr txBox="1"/>
          <p:nvPr/>
        </p:nvSpPr>
        <p:spPr>
          <a:xfrm>
            <a:off x="10010457" y="6795170"/>
            <a:ext cx="5627731" cy="1329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ct val="90000"/>
              </a:lnSpc>
              <a:buSzPts val="2200"/>
            </a:pPr>
            <a:r>
              <a:rPr lang="pt-PT" sz="4800" dirty="0" smtClean="0">
                <a:solidFill>
                  <a:schemeClr val="bg1"/>
                </a:solidFill>
              </a:rPr>
              <a:t>Bem-estar e autocuidado</a:t>
            </a:r>
            <a:endParaRPr lang="pt-PT" sz="4800" dirty="0">
              <a:solidFill>
                <a:schemeClr val="bg1"/>
              </a:solidFill>
            </a:endParaRPr>
          </a:p>
        </p:txBody>
      </p:sp>
      <p:pic>
        <p:nvPicPr>
          <p:cNvPr id="2050" name="Picture 2" descr="Training Course: UNDER PRESSURE - Burnout prevention and self-care ...">
            <a:extLst>
              <a:ext uri="{FF2B5EF4-FFF2-40B4-BE49-F238E27FC236}">
                <a16:creationId xmlns="" xmlns:a16="http://schemas.microsoft.com/office/drawing/2014/main" id="{87348153-1EF0-44CE-A779-A2D346122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433" y="1028700"/>
            <a:ext cx="6783692" cy="810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a16="http://schemas.microsoft.com/office/drawing/2014/main" xmlns:xdr="http://schemas.openxmlformats.org/drawingml/2006/spreadsheetDrawing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id="{97F51DFB-0ED1-40A0-845A-7388AD02D7E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430887"/>
            <a:ext cx="1840865" cy="4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152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685613-AC40-E54F-BF4D-390D112CB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5920" y="429905"/>
            <a:ext cx="15087600" cy="2176136"/>
          </a:xfrm>
        </p:spPr>
        <p:txBody>
          <a:bodyPr>
            <a:normAutofit/>
          </a:bodyPr>
          <a:lstStyle/>
          <a:p>
            <a:pPr algn="l">
              <a:lnSpc>
                <a:spcPts val="9600"/>
              </a:lnSpc>
            </a:pPr>
            <a:r>
              <a:rPr lang="pt-PT" sz="8000" dirty="0" smtClean="0">
                <a:solidFill>
                  <a:srgbClr val="000000"/>
                </a:solidFill>
                <a:latin typeface="Oswald"/>
                <a:ea typeface="+mn-ea"/>
                <a:cs typeface="+mn-cs"/>
              </a:rPr>
              <a:t>Balde com um buraco</a:t>
            </a:r>
            <a:endParaRPr lang="pt-PT" sz="8000" dirty="0">
              <a:solidFill>
                <a:srgbClr val="000000"/>
              </a:solidFill>
              <a:latin typeface="Oswald"/>
              <a:ea typeface="+mn-ea"/>
              <a:cs typeface="+mn-cs"/>
            </a:endParaRPr>
          </a:p>
        </p:txBody>
      </p:sp>
      <p:pic>
        <p:nvPicPr>
          <p:cNvPr id="5" name="Picture 4" descr="A picture containing table, drawing&#10;&#10;Description automatically generated">
            <a:extLst>
              <a:ext uri="{FF2B5EF4-FFF2-40B4-BE49-F238E27FC236}">
                <a16:creationId xmlns="" xmlns:a16="http://schemas.microsoft.com/office/drawing/2014/main" id="{71B45837-131A-324B-BCAE-74D99C323A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42" b="-3"/>
          <a:stretch/>
        </p:blipFill>
        <p:spPr>
          <a:xfrm>
            <a:off x="6858000" y="3314700"/>
            <a:ext cx="5431536" cy="540092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="" xmlns:a16="http://schemas.microsoft.com/office/drawing/2014/main" id="{0E928BE9-FCDC-4EED-851A-B31C18782E23}"/>
              </a:ext>
            </a:extLst>
          </p:cNvPr>
          <p:cNvSpPr txBox="1">
            <a:spLocks/>
          </p:cNvSpPr>
          <p:nvPr/>
        </p:nvSpPr>
        <p:spPr>
          <a:xfrm>
            <a:off x="1447800" y="7680960"/>
            <a:ext cx="10058400" cy="2176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9600"/>
              </a:lnSpc>
            </a:pPr>
            <a:r>
              <a:rPr lang="en-US" sz="8000" dirty="0" smtClean="0">
                <a:solidFill>
                  <a:srgbClr val="000000"/>
                </a:solidFill>
                <a:latin typeface="Oswald"/>
                <a:ea typeface="+mn-ea"/>
                <a:cs typeface="+mn-cs"/>
              </a:rPr>
              <a:t>Como???</a:t>
            </a:r>
            <a:endParaRPr lang="en-US" sz="8000" dirty="0">
              <a:solidFill>
                <a:srgbClr val="000000"/>
              </a:solidFill>
              <a:latin typeface="Oswa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1317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592358" y="1437784"/>
            <a:ext cx="9692090" cy="8012906"/>
          </a:xfrm>
          <a:prstGeom prst="rect">
            <a:avLst/>
          </a:prstGeom>
          <a:solidFill>
            <a:srgbClr val="1D83C4"/>
          </a:solidFill>
        </p:spPr>
      </p:sp>
      <p:sp>
        <p:nvSpPr>
          <p:cNvPr id="7" name="TextBox 7"/>
          <p:cNvSpPr txBox="1"/>
          <p:nvPr/>
        </p:nvSpPr>
        <p:spPr>
          <a:xfrm>
            <a:off x="1459627" y="1739987"/>
            <a:ext cx="7686708" cy="2000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00"/>
              </a:lnSpc>
            </a:pPr>
            <a:r>
              <a:rPr lang="pt-PT" sz="6500" b="1" dirty="0" smtClean="0">
                <a:solidFill>
                  <a:srgbClr val="FFFFFF"/>
                </a:solidFill>
                <a:latin typeface="+mj-lt"/>
              </a:rPr>
              <a:t>Vamos praticar juntos</a:t>
            </a:r>
            <a:r>
              <a:rPr lang="en-US" sz="6500" b="1" dirty="0" smtClean="0">
                <a:solidFill>
                  <a:srgbClr val="FFFFFF"/>
                </a:solidFill>
                <a:latin typeface="+mj-lt"/>
              </a:rPr>
              <a:t>!</a:t>
            </a:r>
            <a:endParaRPr lang="en-US" sz="6500" b="1" dirty="0">
              <a:solidFill>
                <a:srgbClr val="FFFFFF"/>
              </a:solidFill>
              <a:latin typeface="+mj-lt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0" y="-23812"/>
            <a:ext cx="4738533" cy="1461596"/>
            <a:chOff x="0" y="0"/>
            <a:chExt cx="1913890" cy="59033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13890" cy="590338"/>
            </a:xfrm>
            <a:custGeom>
              <a:avLst/>
              <a:gdLst/>
              <a:ahLst/>
              <a:cxnLst/>
              <a:rect l="l" t="t" r="r" b="b"/>
              <a:pathLst>
                <a:path w="1913890" h="590338">
                  <a:moveTo>
                    <a:pt x="0" y="0"/>
                  </a:moveTo>
                  <a:lnTo>
                    <a:pt x="1913890" y="0"/>
                  </a:lnTo>
                  <a:lnTo>
                    <a:pt x="1913890" y="590338"/>
                  </a:lnTo>
                  <a:lnTo>
                    <a:pt x="0" y="590338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7989" y="253854"/>
            <a:ext cx="2122867" cy="7748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2C42E08-E821-4121-8924-13A8B803777D}"/>
              </a:ext>
            </a:extLst>
          </p:cNvPr>
          <p:cNvSpPr txBox="1"/>
          <p:nvPr/>
        </p:nvSpPr>
        <p:spPr>
          <a:xfrm>
            <a:off x="1489605" y="4457700"/>
            <a:ext cx="506359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https://www.youtube.com/watch?v=5_N98E5-7jo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670C9F9-C906-4D3D-8015-4FCC8346A8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2982" y="2889518"/>
            <a:ext cx="10595018" cy="595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7054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1028700" y="1245394"/>
            <a:ext cx="9692090" cy="8012906"/>
          </a:xfrm>
          <a:prstGeom prst="rect">
            <a:avLst/>
          </a:prstGeom>
          <a:solidFill>
            <a:srgbClr val="1D83C4"/>
          </a:solidFill>
        </p:spPr>
      </p:sp>
      <p:sp>
        <p:nvSpPr>
          <p:cNvPr id="7" name="TextBox 7"/>
          <p:cNvSpPr txBox="1"/>
          <p:nvPr/>
        </p:nvSpPr>
        <p:spPr>
          <a:xfrm>
            <a:off x="1519422" y="1739987"/>
            <a:ext cx="7686708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00"/>
              </a:lnSpc>
            </a:pPr>
            <a:r>
              <a:rPr lang="en-US" sz="6500" b="1" dirty="0" smtClean="0">
                <a:solidFill>
                  <a:srgbClr val="FFFFFF"/>
                </a:solidFill>
                <a:latin typeface="+mj-lt"/>
              </a:rPr>
              <a:t>RESILIÊNCIA</a:t>
            </a:r>
            <a:endParaRPr lang="en-US" sz="65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03300" y="2652727"/>
            <a:ext cx="9201368" cy="7001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3866"/>
              </a:lnSpc>
              <a:buFont typeface="Arial" panose="020B0604020202020204" pitchFamily="34" charset="0"/>
              <a:buChar char="•"/>
            </a:pPr>
            <a:r>
              <a:rPr lang="pt-BR" sz="4000" b="1" spc="30" dirty="0" smtClean="0">
                <a:solidFill>
                  <a:srgbClr val="FFFFFF"/>
                </a:solidFill>
                <a:latin typeface="+mj-lt"/>
              </a:rPr>
              <a:t>A </a:t>
            </a:r>
            <a:r>
              <a:rPr lang="pt-BR" sz="4000" b="1" spc="30" dirty="0">
                <a:solidFill>
                  <a:srgbClr val="FFFFFF"/>
                </a:solidFill>
                <a:latin typeface="+mj-lt"/>
              </a:rPr>
              <a:t>capacidade de lidar com uma crise e </a:t>
            </a:r>
            <a:r>
              <a:rPr lang="pt-BR" sz="4000" b="1" spc="30" dirty="0" smtClean="0">
                <a:solidFill>
                  <a:srgbClr val="FFFFFF"/>
                </a:solidFill>
                <a:latin typeface="+mj-lt"/>
              </a:rPr>
              <a:t>adversidade</a:t>
            </a:r>
          </a:p>
          <a:p>
            <a:pPr marL="457200" indent="-457200">
              <a:lnSpc>
                <a:spcPts val="3866"/>
              </a:lnSpc>
              <a:buFont typeface="Arial" panose="020B0604020202020204" pitchFamily="34" charset="0"/>
              <a:buChar char="•"/>
            </a:pPr>
            <a:endParaRPr lang="en-US" sz="4000" b="1" i="0" spc="30" dirty="0">
              <a:solidFill>
                <a:srgbClr val="FFFFFF"/>
              </a:solidFill>
              <a:latin typeface="+mj-lt"/>
            </a:endParaRPr>
          </a:p>
          <a:p>
            <a:pPr marL="457200" indent="-457200">
              <a:lnSpc>
                <a:spcPts val="3866"/>
              </a:lnSpc>
              <a:buFont typeface="Arial" panose="020B0604020202020204" pitchFamily="34" charset="0"/>
              <a:buChar char="•"/>
            </a:pPr>
            <a:r>
              <a:rPr lang="pt-BR" sz="4000" b="1" spc="30" dirty="0">
                <a:solidFill>
                  <a:srgbClr val="FFFFFF"/>
                </a:solidFill>
                <a:latin typeface="+mj-lt"/>
              </a:rPr>
              <a:t>Recuperando recursos e força, seja flexível em tempos de </a:t>
            </a:r>
            <a:r>
              <a:rPr lang="pt-BR" sz="4000" b="1" spc="30" dirty="0" smtClean="0">
                <a:solidFill>
                  <a:srgbClr val="FFFFFF"/>
                </a:solidFill>
                <a:latin typeface="+mj-lt"/>
              </a:rPr>
              <a:t>crise</a:t>
            </a:r>
            <a:endParaRPr lang="en-US" sz="4000" b="1" spc="30" dirty="0">
              <a:solidFill>
                <a:srgbClr val="FFFFFF"/>
              </a:solidFill>
              <a:latin typeface="+mj-lt"/>
            </a:endParaRPr>
          </a:p>
          <a:p>
            <a:pPr marL="457200" indent="-457200">
              <a:lnSpc>
                <a:spcPts val="3866"/>
              </a:lnSpc>
              <a:buFont typeface="Arial" panose="020B0604020202020204" pitchFamily="34" charset="0"/>
              <a:buChar char="•"/>
            </a:pPr>
            <a:endParaRPr lang="en-US" sz="4000" b="1" spc="30" dirty="0">
              <a:solidFill>
                <a:srgbClr val="FFFFFF"/>
              </a:solidFill>
              <a:latin typeface="+mj-lt"/>
            </a:endParaRPr>
          </a:p>
          <a:p>
            <a:pPr marL="457200" indent="-457200">
              <a:lnSpc>
                <a:spcPts val="3866"/>
              </a:lnSpc>
              <a:buFont typeface="Arial" panose="020B0604020202020204" pitchFamily="34" charset="0"/>
              <a:buChar char="•"/>
            </a:pPr>
            <a:r>
              <a:rPr lang="pt-BR" sz="4000" b="1" spc="30" dirty="0">
                <a:solidFill>
                  <a:srgbClr val="FFFFFF"/>
                </a:solidFill>
                <a:latin typeface="+mj-lt"/>
              </a:rPr>
              <a:t>Manter um equilíbrio entre os recursos e a situação </a:t>
            </a:r>
            <a:r>
              <a:rPr lang="pt-BR" sz="4000" b="1" spc="30" dirty="0" smtClean="0">
                <a:solidFill>
                  <a:srgbClr val="FFFFFF"/>
                </a:solidFill>
                <a:latin typeface="+mj-lt"/>
              </a:rPr>
              <a:t>stressante</a:t>
            </a:r>
            <a:endParaRPr lang="en-US" sz="4000" b="1" i="0" spc="30" dirty="0">
              <a:solidFill>
                <a:srgbClr val="FFFFFF"/>
              </a:solidFill>
              <a:latin typeface="+mj-lt"/>
            </a:endParaRPr>
          </a:p>
          <a:p>
            <a:pPr>
              <a:lnSpc>
                <a:spcPts val="3866"/>
              </a:lnSpc>
            </a:pPr>
            <a:endParaRPr lang="en-US" sz="3093" b="1" i="0" spc="30" dirty="0">
              <a:solidFill>
                <a:srgbClr val="FFFFFF"/>
              </a:solidFill>
              <a:latin typeface="+mj-lt"/>
            </a:endParaRPr>
          </a:p>
          <a:p>
            <a:pPr>
              <a:lnSpc>
                <a:spcPts val="3866"/>
              </a:lnSpc>
            </a:pPr>
            <a:endParaRPr lang="en-US" sz="3093" b="1" i="0" spc="30" dirty="0">
              <a:solidFill>
                <a:srgbClr val="FFFFFF"/>
              </a:solidFill>
              <a:latin typeface="+mj-lt"/>
            </a:endParaRPr>
          </a:p>
          <a:p>
            <a:pPr>
              <a:lnSpc>
                <a:spcPts val="3866"/>
              </a:lnSpc>
            </a:pPr>
            <a:endParaRPr lang="en-US" sz="3093" b="1" i="0" spc="30" dirty="0">
              <a:solidFill>
                <a:srgbClr val="FFFFFF"/>
              </a:solidFill>
              <a:latin typeface="+mj-lt"/>
            </a:endParaRPr>
          </a:p>
          <a:p>
            <a:pPr>
              <a:lnSpc>
                <a:spcPts val="3866"/>
              </a:lnSpc>
            </a:pPr>
            <a:endParaRPr lang="en-US" sz="3093" b="1" i="0" spc="30" dirty="0">
              <a:solidFill>
                <a:srgbClr val="FFFFFF"/>
              </a:solidFill>
              <a:latin typeface="+mj-lt"/>
            </a:endParaRPr>
          </a:p>
          <a:p>
            <a:pPr>
              <a:lnSpc>
                <a:spcPts val="3866"/>
              </a:lnSpc>
            </a:pPr>
            <a:endParaRPr lang="en-US" sz="3093" b="1" i="0" spc="30" dirty="0">
              <a:solidFill>
                <a:srgbClr val="FFFFFF"/>
              </a:solidFill>
              <a:latin typeface="+mj-lt"/>
            </a:endParaRPr>
          </a:p>
          <a:p>
            <a:pPr>
              <a:lnSpc>
                <a:spcPts val="3866"/>
              </a:lnSpc>
            </a:pPr>
            <a:endParaRPr lang="en-US" sz="3093" b="1" i="0" spc="30" dirty="0">
              <a:solidFill>
                <a:srgbClr val="FFFFFF"/>
              </a:solidFill>
              <a:latin typeface="+mj-lt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0" y="-23812"/>
            <a:ext cx="4738533" cy="1461596"/>
            <a:chOff x="0" y="0"/>
            <a:chExt cx="1913890" cy="59033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13890" cy="590338"/>
            </a:xfrm>
            <a:custGeom>
              <a:avLst/>
              <a:gdLst/>
              <a:ahLst/>
              <a:cxnLst/>
              <a:rect l="l" t="t" r="r" b="b"/>
              <a:pathLst>
                <a:path w="1913890" h="590338">
                  <a:moveTo>
                    <a:pt x="0" y="0"/>
                  </a:moveTo>
                  <a:lnTo>
                    <a:pt x="1913890" y="0"/>
                  </a:lnTo>
                  <a:lnTo>
                    <a:pt x="1913890" y="590338"/>
                  </a:lnTo>
                  <a:lnTo>
                    <a:pt x="0" y="590338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</p:spPr>
        </p:sp>
      </p:grpSp>
      <p:pic>
        <p:nvPicPr>
          <p:cNvPr id="15364" name="Picture 4" descr="What is Resilience? | How to Build Resilience | Kids Helpline">
            <a:extLst>
              <a:ext uri="{FF2B5EF4-FFF2-40B4-BE49-F238E27FC236}">
                <a16:creationId xmlns="" xmlns:a16="http://schemas.microsoft.com/office/drawing/2014/main" id="{BA9720AA-7860-462A-814A-52C4C3FCC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790" y="2076060"/>
            <a:ext cx="7010400" cy="637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a16="http://schemas.microsoft.com/office/drawing/2014/main" xmlns:xdr="http://schemas.openxmlformats.org/drawingml/2006/spreadsheetDrawing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id="{97F51DFB-0ED1-40A0-845A-7388AD02D7E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89" y="216131"/>
            <a:ext cx="1840865" cy="49085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933014" cy="10287000"/>
          </a:xfrm>
          <a:prstGeom prst="rect">
            <a:avLst/>
          </a:prstGeom>
          <a:solidFill>
            <a:srgbClr val="1D83C4"/>
          </a:solidFill>
        </p:spPr>
        <p:txBody>
          <a:bodyPr/>
          <a:lstStyle/>
          <a:p>
            <a:pPr algn="ctr">
              <a:lnSpc>
                <a:spcPts val="8640"/>
              </a:lnSpc>
            </a:pPr>
            <a:endParaRPr lang="en-US" dirty="0">
              <a:solidFill>
                <a:srgbClr val="FFFFFF"/>
              </a:solidFill>
              <a:latin typeface="Oswald"/>
            </a:endParaRPr>
          </a:p>
          <a:p>
            <a:pPr algn="ctr">
              <a:lnSpc>
                <a:spcPts val="8640"/>
              </a:lnSpc>
            </a:pPr>
            <a:endParaRPr lang="en-US" dirty="0">
              <a:solidFill>
                <a:srgbClr val="FFFFFF"/>
              </a:solidFill>
              <a:latin typeface="Oswald"/>
            </a:endParaRPr>
          </a:p>
          <a:p>
            <a:pPr algn="ctr">
              <a:lnSpc>
                <a:spcPts val="8640"/>
              </a:lnSpc>
            </a:pPr>
            <a:endParaRPr lang="en-US" dirty="0">
              <a:solidFill>
                <a:srgbClr val="FFFFFF"/>
              </a:solidFill>
              <a:latin typeface="Oswald"/>
            </a:endParaRPr>
          </a:p>
          <a:p>
            <a:pPr algn="ctr">
              <a:lnSpc>
                <a:spcPts val="8640"/>
              </a:lnSpc>
            </a:pPr>
            <a:endParaRPr lang="en-US" dirty="0">
              <a:solidFill>
                <a:srgbClr val="FFFFFF"/>
              </a:solidFill>
              <a:latin typeface="Oswald"/>
            </a:endParaRPr>
          </a:p>
          <a:p>
            <a:r>
              <a:rPr lang="en-US" sz="6600" dirty="0">
                <a:solidFill>
                  <a:srgbClr val="FFFFFF"/>
                </a:solidFill>
                <a:latin typeface="Oswald"/>
              </a:rPr>
              <a:t>6 </a:t>
            </a:r>
            <a:r>
              <a:rPr lang="pt-PT" sz="6600" dirty="0" smtClean="0">
                <a:solidFill>
                  <a:srgbClr val="FFFFFF"/>
                </a:solidFill>
                <a:latin typeface="Oswald"/>
              </a:rPr>
              <a:t>Principais Estilos de Enfrentamento</a:t>
            </a:r>
          </a:p>
          <a:p>
            <a:endParaRPr lang="en-US" sz="6600" dirty="0">
              <a:solidFill>
                <a:srgbClr val="FFFFFF"/>
              </a:solidFill>
              <a:latin typeface="Oswald"/>
            </a:endParaRPr>
          </a:p>
          <a:p>
            <a:r>
              <a:rPr lang="en-US" dirty="0">
                <a:solidFill>
                  <a:srgbClr val="FFFFFF"/>
                </a:solidFill>
                <a:latin typeface="Oswald"/>
              </a:rPr>
              <a:t>BASIC PH</a:t>
            </a:r>
          </a:p>
          <a:p>
            <a:endParaRPr lang="en-US" sz="4000" dirty="0">
              <a:solidFill>
                <a:srgbClr val="FFFFFF"/>
              </a:solidFill>
              <a:latin typeface="Oswald"/>
            </a:endParaRPr>
          </a:p>
          <a:p>
            <a:r>
              <a:rPr lang="en-US" sz="2000" dirty="0" err="1">
                <a:solidFill>
                  <a:srgbClr val="FFFFFF"/>
                </a:solidFill>
                <a:latin typeface="Oswald"/>
              </a:rPr>
              <a:t>Mulli</a:t>
            </a:r>
            <a:r>
              <a:rPr lang="en-US" sz="2000" dirty="0">
                <a:solidFill>
                  <a:srgbClr val="FFFFFF"/>
                </a:solidFill>
                <a:latin typeface="Oswald"/>
              </a:rPr>
              <a:t> Lahad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09822" y="4213860"/>
            <a:ext cx="4804943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endParaRPr lang="en-US" sz="7200" dirty="0">
              <a:solidFill>
                <a:srgbClr val="FFFFFF"/>
              </a:solidFill>
              <a:latin typeface="Oswa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373857" y="7010690"/>
            <a:ext cx="4321051" cy="406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endParaRPr lang="en-US" sz="2400" b="1" spc="312" dirty="0">
              <a:solidFill>
                <a:srgbClr val="000000"/>
              </a:solidFill>
              <a:latin typeface="Open Sans Condensed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249813" y="2615701"/>
            <a:ext cx="3080091" cy="1404579"/>
            <a:chOff x="-7708" y="-697940"/>
            <a:chExt cx="1913890" cy="872769"/>
          </a:xfrm>
        </p:grpSpPr>
        <p:sp>
          <p:nvSpPr>
            <p:cNvPr id="12" name="Freeform 12"/>
            <p:cNvSpPr/>
            <p:nvPr/>
          </p:nvSpPr>
          <p:spPr>
            <a:xfrm>
              <a:off x="-7708" y="-697940"/>
              <a:ext cx="1913890" cy="872769"/>
            </a:xfrm>
            <a:custGeom>
              <a:avLst/>
              <a:gdLst/>
              <a:ahLst/>
              <a:cxnLst/>
              <a:rect l="l" t="t" r="r" b="b"/>
              <a:pathLst>
                <a:path w="1913890" h="872769">
                  <a:moveTo>
                    <a:pt x="0" y="0"/>
                  </a:moveTo>
                  <a:lnTo>
                    <a:pt x="1913890" y="0"/>
                  </a:lnTo>
                  <a:lnTo>
                    <a:pt x="1913890" y="872769"/>
                  </a:lnTo>
                  <a:lnTo>
                    <a:pt x="0" y="872769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</p:spPr>
        </p:sp>
      </p:grpSp>
      <p:graphicFrame>
        <p:nvGraphicFramePr>
          <p:cNvPr id="15" name="Diagram 14">
            <a:extLst>
              <a:ext uri="{FF2B5EF4-FFF2-40B4-BE49-F238E27FC236}">
                <a16:creationId xmlns="" xmlns:a16="http://schemas.microsoft.com/office/drawing/2014/main" id="{FA591B3F-3169-43FD-B44E-60D6BDEF7F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1674627"/>
              </p:ext>
            </p:extLst>
          </p:nvPr>
        </p:nvGraphicFramePr>
        <p:xfrm>
          <a:off x="5217961" y="1198113"/>
          <a:ext cx="12192000" cy="8707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a16="http://schemas.microsoft.com/office/drawing/2014/main" xmlns:xdr="http://schemas.openxmlformats.org/drawingml/2006/spreadsheetDrawing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id="{97F51DFB-0ED1-40A0-845A-7388AD02D7E9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55" y="342900"/>
            <a:ext cx="1840865" cy="4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4967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432030" y="0"/>
            <a:ext cx="7855970" cy="10287000"/>
          </a:xfrm>
          <a:prstGeom prst="rect">
            <a:avLst/>
          </a:prstGeom>
          <a:solidFill>
            <a:srgbClr val="1D83C4"/>
          </a:solidFill>
        </p:spPr>
      </p:sp>
      <p:sp>
        <p:nvSpPr>
          <p:cNvPr id="7" name="TextBox 7"/>
          <p:cNvSpPr txBox="1"/>
          <p:nvPr/>
        </p:nvSpPr>
        <p:spPr>
          <a:xfrm>
            <a:off x="517668" y="504127"/>
            <a:ext cx="9914362" cy="23344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pt-BR" sz="6000" dirty="0">
                <a:solidFill>
                  <a:srgbClr val="000000"/>
                </a:solidFill>
                <a:latin typeface="Oswald"/>
              </a:rPr>
              <a:t>Redes sociais</a:t>
            </a:r>
          </a:p>
          <a:p>
            <a:pPr>
              <a:lnSpc>
                <a:spcPts val="9600"/>
              </a:lnSpc>
            </a:pPr>
            <a:r>
              <a:rPr lang="pt-BR" sz="6000" dirty="0">
                <a:solidFill>
                  <a:srgbClr val="000000"/>
                </a:solidFill>
                <a:latin typeface="Oswald"/>
              </a:rPr>
              <a:t>Fontes de Apoio</a:t>
            </a:r>
            <a:endParaRPr lang="en-US" sz="6000" dirty="0">
              <a:solidFill>
                <a:srgbClr val="000000"/>
              </a:solidFill>
              <a:latin typeface="Oswald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15098608" y="23812"/>
            <a:ext cx="3189392" cy="1454422"/>
            <a:chOff x="0" y="0"/>
            <a:chExt cx="1913890" cy="87276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13890" cy="872769"/>
            </a:xfrm>
            <a:custGeom>
              <a:avLst/>
              <a:gdLst/>
              <a:ahLst/>
              <a:cxnLst/>
              <a:rect l="l" t="t" r="r" b="b"/>
              <a:pathLst>
                <a:path w="1913890" h="872769">
                  <a:moveTo>
                    <a:pt x="0" y="0"/>
                  </a:moveTo>
                  <a:lnTo>
                    <a:pt x="1913890" y="0"/>
                  </a:lnTo>
                  <a:lnTo>
                    <a:pt x="1913890" y="872769"/>
                  </a:lnTo>
                  <a:lnTo>
                    <a:pt x="0" y="872769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</p:spPr>
        </p:sp>
      </p:grpSp>
      <p:pic>
        <p:nvPicPr>
          <p:cNvPr id="19" name="Picture 18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2AF4FB6D-F671-2147-934A-12B544E8BC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9" t="11026" b="1547"/>
          <a:stretch/>
        </p:blipFill>
        <p:spPr>
          <a:xfrm>
            <a:off x="304801" y="2817545"/>
            <a:ext cx="9753600" cy="7469456"/>
          </a:xfrm>
          <a:prstGeom prst="rect">
            <a:avLst/>
          </a:prstGeom>
        </p:spPr>
      </p:pic>
      <p:pic>
        <p:nvPicPr>
          <p:cNvPr id="16386" name="Picture 2" descr="Social Support | RheinTech">
            <a:extLst>
              <a:ext uri="{FF2B5EF4-FFF2-40B4-BE49-F238E27FC236}">
                <a16:creationId xmlns="" xmlns:a16="http://schemas.microsoft.com/office/drawing/2014/main" id="{453313DA-C504-40B3-BE1F-17E972601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6145" y="2379179"/>
            <a:ext cx="6153150" cy="615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a16="http://schemas.microsoft.com/office/drawing/2014/main" xmlns:xdr="http://schemas.openxmlformats.org/drawingml/2006/spreadsheetDrawing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id="{97F51DFB-0ED1-40A0-845A-7388AD02D7E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4419" y="421125"/>
            <a:ext cx="1840865" cy="4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5693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295554" y="0"/>
            <a:ext cx="8992446" cy="10287000"/>
          </a:xfrm>
          <a:prstGeom prst="rect">
            <a:avLst/>
          </a:prstGeom>
          <a:solidFill>
            <a:srgbClr val="1D83C4"/>
          </a:solidFill>
        </p:spPr>
      </p:sp>
      <p:sp>
        <p:nvSpPr>
          <p:cNvPr id="7" name="TextBox 7"/>
          <p:cNvSpPr txBox="1"/>
          <p:nvPr/>
        </p:nvSpPr>
        <p:spPr>
          <a:xfrm>
            <a:off x="388988" y="1478234"/>
            <a:ext cx="8755012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 dirty="0">
                <a:solidFill>
                  <a:srgbClr val="000000"/>
                </a:solidFill>
                <a:latin typeface="Oswald"/>
              </a:rPr>
              <a:t>SELF CARE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5098608" y="23812"/>
            <a:ext cx="3189392" cy="1454422"/>
            <a:chOff x="0" y="0"/>
            <a:chExt cx="1913890" cy="87276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13890" cy="872769"/>
            </a:xfrm>
            <a:custGeom>
              <a:avLst/>
              <a:gdLst/>
              <a:ahLst/>
              <a:cxnLst/>
              <a:rect l="l" t="t" r="r" b="b"/>
              <a:pathLst>
                <a:path w="1913890" h="872769">
                  <a:moveTo>
                    <a:pt x="0" y="0"/>
                  </a:moveTo>
                  <a:lnTo>
                    <a:pt x="1913890" y="0"/>
                  </a:lnTo>
                  <a:lnTo>
                    <a:pt x="1913890" y="872769"/>
                  </a:lnTo>
                  <a:lnTo>
                    <a:pt x="0" y="872769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552394" y="4381500"/>
            <a:ext cx="4283104" cy="51487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pt-BR" sz="4000" b="1" i="1" spc="390" dirty="0">
                <a:solidFill>
                  <a:srgbClr val="1D83C4"/>
                </a:solidFill>
                <a:latin typeface="Open Sans Condensed"/>
              </a:rPr>
              <a:t>SE </a:t>
            </a:r>
            <a:r>
              <a:rPr lang="pt-BR" sz="4000" b="1" i="1" spc="390" dirty="0" smtClean="0">
                <a:solidFill>
                  <a:srgbClr val="1D83C4"/>
                </a:solidFill>
                <a:latin typeface="Open Sans Condensed"/>
              </a:rPr>
              <a:t>A SUA </a:t>
            </a:r>
            <a:r>
              <a:rPr lang="pt-BR" sz="4000" b="1" i="1" spc="390" dirty="0">
                <a:solidFill>
                  <a:srgbClr val="1D83C4"/>
                </a:solidFill>
                <a:latin typeface="Open Sans Condensed"/>
              </a:rPr>
              <a:t>COMPAIXÃO NÃO INCLUI VOCÊ, </a:t>
            </a:r>
            <a:endParaRPr lang="pt-BR" sz="4000" b="1" i="1" spc="390" dirty="0" smtClean="0">
              <a:solidFill>
                <a:srgbClr val="1D83C4"/>
              </a:solidFill>
              <a:latin typeface="Open Sans Condensed"/>
            </a:endParaRPr>
          </a:p>
          <a:p>
            <a:pPr>
              <a:lnSpc>
                <a:spcPts val="4500"/>
              </a:lnSpc>
            </a:pPr>
            <a:r>
              <a:rPr lang="pt-BR" sz="4000" b="1" i="1" spc="390" dirty="0" smtClean="0">
                <a:solidFill>
                  <a:srgbClr val="1D83C4"/>
                </a:solidFill>
                <a:latin typeface="Open Sans Condensed"/>
              </a:rPr>
              <a:t>ESTÁ INCOMPLETA</a:t>
            </a:r>
          </a:p>
          <a:p>
            <a:pPr>
              <a:lnSpc>
                <a:spcPts val="4500"/>
              </a:lnSpc>
            </a:pPr>
            <a:endParaRPr lang="en-US" sz="4000" b="1" i="1" spc="390" dirty="0">
              <a:solidFill>
                <a:srgbClr val="1D83C4"/>
              </a:solidFill>
              <a:latin typeface="Open Sans Condensed"/>
            </a:endParaRPr>
          </a:p>
          <a:p>
            <a:pPr>
              <a:lnSpc>
                <a:spcPts val="4500"/>
              </a:lnSpc>
            </a:pPr>
            <a:r>
              <a:rPr lang="en-US" sz="4000" b="1" i="1" spc="390" dirty="0" smtClean="0">
                <a:solidFill>
                  <a:srgbClr val="1D83C4"/>
                </a:solidFill>
                <a:latin typeface="Open Sans Condensed"/>
              </a:rPr>
              <a:t>-OBUDDHA-</a:t>
            </a:r>
            <a:endParaRPr lang="en-US" sz="4000" b="1" i="1" spc="390" dirty="0">
              <a:solidFill>
                <a:srgbClr val="1D83C4"/>
              </a:solidFill>
              <a:latin typeface="Open Sans Condensed"/>
            </a:endParaRPr>
          </a:p>
          <a:p>
            <a:pPr>
              <a:lnSpc>
                <a:spcPts val="4500"/>
              </a:lnSpc>
            </a:pPr>
            <a:endParaRPr lang="en-US" sz="3000" b="1" spc="390" dirty="0">
              <a:solidFill>
                <a:srgbClr val="1D83C4"/>
              </a:solidFill>
              <a:latin typeface="Open Sans Condensed"/>
            </a:endParaRPr>
          </a:p>
        </p:txBody>
      </p:sp>
      <p:pic>
        <p:nvPicPr>
          <p:cNvPr id="17410" name="Picture 2" descr="Self-Care Station on Instagram: “What have you done for self-care ...">
            <a:extLst>
              <a:ext uri="{FF2B5EF4-FFF2-40B4-BE49-F238E27FC236}">
                <a16:creationId xmlns="" xmlns:a16="http://schemas.microsoft.com/office/drawing/2014/main" id="{ED3BBE2C-D3CE-48BA-AE07-73063323BF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1" r="2962" b="7587"/>
          <a:stretch/>
        </p:blipFill>
        <p:spPr bwMode="auto">
          <a:xfrm>
            <a:off x="5287894" y="253854"/>
            <a:ext cx="12611119" cy="984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a16="http://schemas.microsoft.com/office/drawing/2014/main" xmlns:xdr="http://schemas.openxmlformats.org/drawingml/2006/spreadsheetDrawing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id="{97F51DFB-0ED1-40A0-845A-7388AD02D7E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35" y="278214"/>
            <a:ext cx="1840865" cy="49085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6659808" cy="10287000"/>
          </a:xfrm>
          <a:prstGeom prst="rect">
            <a:avLst/>
          </a:prstGeom>
          <a:solidFill>
            <a:srgbClr val="1D83C4"/>
          </a:solidFill>
        </p:spPr>
      </p:sp>
      <p:sp>
        <p:nvSpPr>
          <p:cNvPr id="3" name="TextBox 3"/>
          <p:cNvSpPr txBox="1"/>
          <p:nvPr/>
        </p:nvSpPr>
        <p:spPr>
          <a:xfrm>
            <a:off x="107708" y="3426467"/>
            <a:ext cx="4804943" cy="4411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pt-BR" sz="7200" dirty="0">
                <a:solidFill>
                  <a:srgbClr val="FFFFFF"/>
                </a:solidFill>
                <a:latin typeface="Oswald"/>
              </a:rPr>
              <a:t>AUTO CUIDADO NO LOCAL DE TRABALHO</a:t>
            </a:r>
            <a:endParaRPr lang="en-US" sz="7200" dirty="0">
              <a:solidFill>
                <a:srgbClr val="FFFFFF"/>
              </a:solidFill>
              <a:latin typeface="Oswald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29017" r="30767"/>
          <a:stretch>
            <a:fillRect/>
          </a:stretch>
        </p:blipFill>
        <p:spPr>
          <a:xfrm>
            <a:off x="5337402" y="-381368"/>
            <a:ext cx="6205379" cy="10668368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2383958" y="4055745"/>
            <a:ext cx="5429633" cy="448905"/>
            <a:chOff x="0" y="-38100"/>
            <a:chExt cx="7239511" cy="598539"/>
          </a:xfrm>
        </p:grpSpPr>
        <p:sp>
          <p:nvSpPr>
            <p:cNvPr id="6" name="AutoShape 6"/>
            <p:cNvSpPr/>
            <p:nvPr/>
          </p:nvSpPr>
          <p:spPr>
            <a:xfrm>
              <a:off x="0" y="51214"/>
              <a:ext cx="349005" cy="375091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478109" y="-38100"/>
              <a:ext cx="5761402" cy="5985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3600" b="1" spc="312" dirty="0" smtClean="0">
                  <a:solidFill>
                    <a:srgbClr val="000000"/>
                  </a:solidFill>
                  <a:latin typeface="+mj-lt"/>
                </a:rPr>
                <a:t>Auto </a:t>
              </a:r>
              <a:r>
                <a:rPr lang="pt-PT" sz="3600" b="1" spc="312" dirty="0" smtClean="0">
                  <a:solidFill>
                    <a:srgbClr val="000000"/>
                  </a:solidFill>
                  <a:latin typeface="+mj-lt"/>
                </a:rPr>
                <a:t>aceitação</a:t>
              </a:r>
              <a:endParaRPr lang="pt-PT" sz="3600" b="1" i="0" spc="312" dirty="0">
                <a:solidFill>
                  <a:srgbClr val="000000"/>
                </a:solidFill>
                <a:latin typeface="+mj-lt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3623417" y="2264416"/>
            <a:ext cx="4321051" cy="406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endParaRPr lang="en-US" sz="2400" b="1" spc="312" dirty="0">
              <a:solidFill>
                <a:srgbClr val="000000"/>
              </a:solidFill>
              <a:latin typeface="Open Sans Condensed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12366714" y="4895000"/>
            <a:ext cx="5429633" cy="884922"/>
            <a:chOff x="0" y="-38100"/>
            <a:chExt cx="7239511" cy="1179896"/>
          </a:xfrm>
        </p:grpSpPr>
        <p:sp>
          <p:nvSpPr>
            <p:cNvPr id="12" name="AutoShape 12"/>
            <p:cNvSpPr/>
            <p:nvPr/>
          </p:nvSpPr>
          <p:spPr>
            <a:xfrm>
              <a:off x="0" y="51214"/>
              <a:ext cx="349005" cy="375091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478109" y="-38100"/>
              <a:ext cx="5761402" cy="11798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pt-PT" sz="3600" b="1" spc="312" dirty="0" smtClean="0">
                  <a:solidFill>
                    <a:srgbClr val="000000"/>
                  </a:solidFill>
                  <a:latin typeface="+mj-lt"/>
                </a:rPr>
                <a:t>Crescimento pessoal</a:t>
              </a:r>
              <a:endParaRPr lang="pt-PT" sz="3600" b="1" spc="312" dirty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4399729" y="0"/>
            <a:ext cx="1398091" cy="1212401"/>
            <a:chOff x="0" y="0"/>
            <a:chExt cx="1864121" cy="1616535"/>
          </a:xfrm>
        </p:grpSpPr>
        <p:sp>
          <p:nvSpPr>
            <p:cNvPr id="15" name="AutoShape 15"/>
            <p:cNvSpPr/>
            <p:nvPr/>
          </p:nvSpPr>
          <p:spPr>
            <a:xfrm>
              <a:off x="0" y="0"/>
              <a:ext cx="1864121" cy="1616535"/>
            </a:xfrm>
            <a:prstGeom prst="rect">
              <a:avLst/>
            </a:prstGeom>
            <a:solidFill>
              <a:srgbClr val="1D83C4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371193" y="508124"/>
              <a:ext cx="1121735" cy="5812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z="2800" b="0" i="0" spc="140" dirty="0">
                  <a:solidFill>
                    <a:srgbClr val="FFFFFF"/>
                  </a:solidFill>
                  <a:latin typeface="Oswald"/>
                </a:rPr>
                <a:t>17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1995873" y="1991775"/>
            <a:ext cx="5948595" cy="13149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pt-BR" sz="3500" b="1" spc="312" dirty="0">
                <a:solidFill>
                  <a:srgbClr val="000000"/>
                </a:solidFill>
                <a:latin typeface="+mj-lt"/>
              </a:rPr>
              <a:t>4 COMPONENTES DO BEM-ESTAR (Zse (2017), Cooper (2009)</a:t>
            </a:r>
            <a:endParaRPr lang="en-US" sz="3500" b="1" spc="312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20" name="Group 20"/>
          <p:cNvGrpSpPr/>
          <p:nvPr/>
        </p:nvGrpSpPr>
        <p:grpSpPr>
          <a:xfrm>
            <a:off x="12383958" y="6856095"/>
            <a:ext cx="5429633" cy="884922"/>
            <a:chOff x="0" y="-38100"/>
            <a:chExt cx="7239511" cy="1179896"/>
          </a:xfrm>
        </p:grpSpPr>
        <p:sp>
          <p:nvSpPr>
            <p:cNvPr id="21" name="AutoShape 21"/>
            <p:cNvSpPr/>
            <p:nvPr/>
          </p:nvSpPr>
          <p:spPr>
            <a:xfrm>
              <a:off x="0" y="56294"/>
              <a:ext cx="349005" cy="375091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1478109" y="-38100"/>
              <a:ext cx="5761402" cy="11798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pt-PT" sz="3600" b="1" spc="312" dirty="0" smtClean="0">
                  <a:solidFill>
                    <a:srgbClr val="000000"/>
                  </a:solidFill>
                  <a:latin typeface="+mj-lt"/>
                </a:rPr>
                <a:t>Relações positivas com outros</a:t>
              </a:r>
              <a:endParaRPr lang="pt-PT" sz="3600" b="1" spc="312" dirty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0" y="0"/>
            <a:ext cx="3080091" cy="1404579"/>
            <a:chOff x="0" y="0"/>
            <a:chExt cx="1913890" cy="87276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913890" cy="872769"/>
            </a:xfrm>
            <a:custGeom>
              <a:avLst/>
              <a:gdLst/>
              <a:ahLst/>
              <a:cxnLst/>
              <a:rect l="l" t="t" r="r" b="b"/>
              <a:pathLst>
                <a:path w="1913890" h="872769">
                  <a:moveTo>
                    <a:pt x="0" y="0"/>
                  </a:moveTo>
                  <a:lnTo>
                    <a:pt x="1913890" y="0"/>
                  </a:lnTo>
                  <a:lnTo>
                    <a:pt x="1913890" y="872769"/>
                  </a:lnTo>
                  <a:lnTo>
                    <a:pt x="0" y="872769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</p:spPr>
        </p:sp>
      </p:grpSp>
      <p:grpSp>
        <p:nvGrpSpPr>
          <p:cNvPr id="27" name="Group 11">
            <a:extLst>
              <a:ext uri="{FF2B5EF4-FFF2-40B4-BE49-F238E27FC236}">
                <a16:creationId xmlns="" xmlns:a16="http://schemas.microsoft.com/office/drawing/2014/main" id="{DDA0FE37-B21B-1A47-8312-361A4F44300A}"/>
              </a:ext>
            </a:extLst>
          </p:cNvPr>
          <p:cNvGrpSpPr/>
          <p:nvPr/>
        </p:nvGrpSpPr>
        <p:grpSpPr>
          <a:xfrm>
            <a:off x="12391391" y="5908999"/>
            <a:ext cx="5429633" cy="448905"/>
            <a:chOff x="0" y="-38100"/>
            <a:chExt cx="7239511" cy="598540"/>
          </a:xfrm>
        </p:grpSpPr>
        <p:sp>
          <p:nvSpPr>
            <p:cNvPr id="28" name="AutoShape 12">
              <a:extLst>
                <a:ext uri="{FF2B5EF4-FFF2-40B4-BE49-F238E27FC236}">
                  <a16:creationId xmlns="" xmlns:a16="http://schemas.microsoft.com/office/drawing/2014/main" id="{3D7C6138-3624-D34B-968B-29B256BDDA7A}"/>
                </a:ext>
              </a:extLst>
            </p:cNvPr>
            <p:cNvSpPr/>
            <p:nvPr/>
          </p:nvSpPr>
          <p:spPr>
            <a:xfrm>
              <a:off x="0" y="51214"/>
              <a:ext cx="349005" cy="375091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29" name="TextBox 13">
              <a:extLst>
                <a:ext uri="{FF2B5EF4-FFF2-40B4-BE49-F238E27FC236}">
                  <a16:creationId xmlns="" xmlns:a16="http://schemas.microsoft.com/office/drawing/2014/main" id="{D0405CAA-0B30-E243-BD6A-50D0100BDC85}"/>
                </a:ext>
              </a:extLst>
            </p:cNvPr>
            <p:cNvSpPr txBox="1"/>
            <p:nvPr/>
          </p:nvSpPr>
          <p:spPr>
            <a:xfrm>
              <a:off x="1478109" y="-38100"/>
              <a:ext cx="5761402" cy="5985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pt-PT" sz="3600" b="1" spc="312" dirty="0" smtClean="0">
                  <a:solidFill>
                    <a:srgbClr val="000000"/>
                  </a:solidFill>
                  <a:latin typeface="+mj-lt"/>
                </a:rPr>
                <a:t>Propósito</a:t>
              </a:r>
              <a:r>
                <a:rPr lang="en-US" sz="3600" b="1" spc="312" dirty="0" smtClean="0">
                  <a:solidFill>
                    <a:srgbClr val="000000"/>
                  </a:solidFill>
                  <a:latin typeface="+mj-lt"/>
                </a:rPr>
                <a:t> </a:t>
              </a:r>
              <a:r>
                <a:rPr lang="pt-PT" sz="3600" b="1" spc="312" dirty="0" smtClean="0">
                  <a:solidFill>
                    <a:srgbClr val="000000"/>
                  </a:solidFill>
                  <a:latin typeface="+mj-lt"/>
                </a:rPr>
                <a:t>na</a:t>
              </a:r>
              <a:r>
                <a:rPr lang="en-US" sz="3600" b="1" spc="312" dirty="0" smtClean="0">
                  <a:solidFill>
                    <a:srgbClr val="000000"/>
                  </a:solidFill>
                  <a:latin typeface="+mj-lt"/>
                </a:rPr>
                <a:t> </a:t>
              </a:r>
              <a:r>
                <a:rPr lang="pt-PT" sz="3600" b="1" spc="312" dirty="0" smtClean="0">
                  <a:solidFill>
                    <a:srgbClr val="000000"/>
                  </a:solidFill>
                  <a:latin typeface="+mj-lt"/>
                </a:rPr>
                <a:t>vida</a:t>
              </a:r>
              <a:endParaRPr lang="pt-PT" sz="3600" b="1" spc="312" dirty="0">
                <a:solidFill>
                  <a:srgbClr val="000000"/>
                </a:solidFill>
                <a:latin typeface="+mj-lt"/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a16="http://schemas.microsoft.com/office/drawing/2014/main" xmlns:xdr="http://schemas.openxmlformats.org/drawingml/2006/spreadsheetDrawing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id="{97F51DFB-0ED1-40A0-845A-7388AD02D7E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6861"/>
            <a:ext cx="1840865" cy="49085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271241" y="0"/>
            <a:ext cx="13016759" cy="10287000"/>
          </a:xfrm>
          <a:prstGeom prst="rect">
            <a:avLst/>
          </a:prstGeom>
          <a:solidFill>
            <a:srgbClr val="1D83C4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TextBox 5"/>
          <p:cNvSpPr txBox="1"/>
          <p:nvPr/>
        </p:nvSpPr>
        <p:spPr>
          <a:xfrm>
            <a:off x="1307095" y="381093"/>
            <a:ext cx="841301" cy="435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800" b="0" i="0" spc="140" dirty="0">
                <a:solidFill>
                  <a:srgbClr val="FFFFFF"/>
                </a:solidFill>
                <a:latin typeface="Oswald"/>
              </a:rPr>
              <a:t>18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517297" y="2843186"/>
            <a:ext cx="10558359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83"/>
              </a:lnSpc>
            </a:pPr>
            <a:r>
              <a:rPr lang="pt-PT" sz="4000" b="1" spc="405" dirty="0" smtClean="0">
                <a:solidFill>
                  <a:srgbClr val="FFFFFF"/>
                </a:solidFill>
                <a:latin typeface="Open Sans Condensed"/>
              </a:rPr>
              <a:t>Autocuidado como um imperativo</a:t>
            </a:r>
            <a:endParaRPr lang="pt-PT" sz="4000" b="1" spc="405" dirty="0">
              <a:solidFill>
                <a:srgbClr val="FFFFFF"/>
              </a:solidFill>
              <a:latin typeface="Open Sans Condense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09822" y="4038600"/>
            <a:ext cx="5061419" cy="33085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pt-BR" sz="7200" dirty="0">
                <a:solidFill>
                  <a:srgbClr val="1D83C4"/>
                </a:solidFill>
                <a:latin typeface="Oswald"/>
              </a:rPr>
              <a:t>MELHORE SUA CULTURA </a:t>
            </a:r>
            <a:endParaRPr lang="pt-BR" sz="7200" dirty="0" smtClean="0">
              <a:solidFill>
                <a:srgbClr val="1D83C4"/>
              </a:solidFill>
              <a:latin typeface="Oswald"/>
            </a:endParaRPr>
          </a:p>
          <a:p>
            <a:pPr algn="ctr">
              <a:lnSpc>
                <a:spcPts val="8640"/>
              </a:lnSpc>
            </a:pPr>
            <a:r>
              <a:rPr lang="pt-BR" sz="7200" dirty="0" smtClean="0">
                <a:solidFill>
                  <a:srgbClr val="1D83C4"/>
                </a:solidFill>
                <a:latin typeface="Oswald"/>
              </a:rPr>
              <a:t>DE </a:t>
            </a:r>
            <a:r>
              <a:rPr lang="pt-BR" sz="7200" dirty="0">
                <a:solidFill>
                  <a:srgbClr val="1D83C4"/>
                </a:solidFill>
                <a:latin typeface="Oswald"/>
              </a:rPr>
              <a:t>BEM ESTAR</a:t>
            </a:r>
            <a:endParaRPr lang="en-US" sz="5500" dirty="0">
              <a:solidFill>
                <a:srgbClr val="1D83C4"/>
              </a:solidFill>
              <a:latin typeface="Oswa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517298" y="4610202"/>
            <a:ext cx="10558359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83"/>
              </a:lnSpc>
            </a:pPr>
            <a:r>
              <a:rPr lang="en-US" sz="4000" b="1" spc="405" dirty="0" smtClean="0">
                <a:solidFill>
                  <a:srgbClr val="FFFFFF"/>
                </a:solidFill>
                <a:latin typeface="Open Sans Condensed"/>
              </a:rPr>
              <a:t>R</a:t>
            </a:r>
            <a:r>
              <a:rPr lang="pt-PT" sz="4000" b="1" spc="405" dirty="0" smtClean="0">
                <a:solidFill>
                  <a:srgbClr val="FFFFFF"/>
                </a:solidFill>
                <a:latin typeface="Open Sans Condensed"/>
              </a:rPr>
              <a:t>esponsabilidade</a:t>
            </a:r>
            <a:endParaRPr lang="pt-PT" sz="4000" b="1" spc="405" dirty="0">
              <a:solidFill>
                <a:srgbClr val="FFFFFF"/>
              </a:solidFill>
              <a:latin typeface="Open Sans Condensed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238063" y="2521052"/>
            <a:ext cx="1204912" cy="1204912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0744200" y="-9230942"/>
            <a:ext cx="8229600" cy="3752850"/>
            <a:chOff x="0" y="0"/>
            <a:chExt cx="1913890" cy="87276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13890" cy="872769"/>
            </a:xfrm>
            <a:custGeom>
              <a:avLst/>
              <a:gdLst/>
              <a:ahLst/>
              <a:cxnLst/>
              <a:rect l="l" t="t" r="r" b="b"/>
              <a:pathLst>
                <a:path w="1913890" h="872769">
                  <a:moveTo>
                    <a:pt x="0" y="0"/>
                  </a:moveTo>
                  <a:lnTo>
                    <a:pt x="1913890" y="0"/>
                  </a:lnTo>
                  <a:lnTo>
                    <a:pt x="1913890" y="872769"/>
                  </a:lnTo>
                  <a:lnTo>
                    <a:pt x="0" y="872769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238063" y="4309111"/>
            <a:ext cx="1204912" cy="120491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238063" y="6316397"/>
            <a:ext cx="1204912" cy="1204912"/>
          </a:xfrm>
          <a:prstGeom prst="rect">
            <a:avLst/>
          </a:prstGeom>
        </p:spPr>
      </p:pic>
      <p:sp>
        <p:nvSpPr>
          <p:cNvPr id="18" name="TextBox 8">
            <a:extLst>
              <a:ext uri="{FF2B5EF4-FFF2-40B4-BE49-F238E27FC236}">
                <a16:creationId xmlns="" xmlns:a16="http://schemas.microsoft.com/office/drawing/2014/main" id="{3F427860-873D-7342-95CD-AE35EA52B163}"/>
              </a:ext>
            </a:extLst>
          </p:cNvPr>
          <p:cNvSpPr txBox="1"/>
          <p:nvPr/>
        </p:nvSpPr>
        <p:spPr>
          <a:xfrm>
            <a:off x="7517299" y="6565093"/>
            <a:ext cx="10558359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83"/>
              </a:lnSpc>
            </a:pPr>
            <a:r>
              <a:rPr lang="pt-PT" sz="4000" b="1" spc="405" dirty="0" smtClean="0">
                <a:solidFill>
                  <a:srgbClr val="FFFFFF"/>
                </a:solidFill>
                <a:latin typeface="Open Sans Condensed"/>
              </a:rPr>
              <a:t>Interações pessoais e profissionais</a:t>
            </a:r>
            <a:endParaRPr lang="pt-PT" sz="4000" b="1" spc="405" dirty="0">
              <a:solidFill>
                <a:srgbClr val="FFFFFF"/>
              </a:solidFill>
              <a:latin typeface="Open Sans Condensed"/>
            </a:endParaRPr>
          </a:p>
        </p:txBody>
      </p:sp>
      <p:pic>
        <p:nvPicPr>
          <p:cNvPr id="19" name="Picture 16">
            <a:extLst>
              <a:ext uri="{FF2B5EF4-FFF2-40B4-BE49-F238E27FC236}">
                <a16:creationId xmlns="" xmlns:a16="http://schemas.microsoft.com/office/drawing/2014/main" id="{9AAD6EE5-770E-C64A-9491-BEAABFD1FEB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238063" y="8269672"/>
            <a:ext cx="1204912" cy="1204912"/>
          </a:xfrm>
          <a:prstGeom prst="rect">
            <a:avLst/>
          </a:prstGeom>
        </p:spPr>
      </p:pic>
      <p:sp>
        <p:nvSpPr>
          <p:cNvPr id="20" name="TextBox 8">
            <a:extLst>
              <a:ext uri="{FF2B5EF4-FFF2-40B4-BE49-F238E27FC236}">
                <a16:creationId xmlns="" xmlns:a16="http://schemas.microsoft.com/office/drawing/2014/main" id="{6489873F-3927-A642-AA62-E09288C773DE}"/>
              </a:ext>
            </a:extLst>
          </p:cNvPr>
          <p:cNvSpPr txBox="1"/>
          <p:nvPr/>
        </p:nvSpPr>
        <p:spPr>
          <a:xfrm>
            <a:off x="7517296" y="8584856"/>
            <a:ext cx="10558359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83"/>
              </a:lnSpc>
            </a:pPr>
            <a:r>
              <a:rPr lang="pt-PT" sz="4000" b="1" spc="405" dirty="0" smtClean="0">
                <a:solidFill>
                  <a:srgbClr val="FFFFFF"/>
                </a:solidFill>
                <a:latin typeface="Open Sans Condensed"/>
              </a:rPr>
              <a:t>Criando uma identidade profissional</a:t>
            </a:r>
            <a:endParaRPr lang="pt-PT" sz="4000" b="1" spc="405" dirty="0">
              <a:solidFill>
                <a:srgbClr val="FFFFFF"/>
              </a:solidFill>
              <a:latin typeface="Open Sans Condensed"/>
            </a:endParaRPr>
          </a:p>
        </p:txBody>
      </p:sp>
      <p:pic>
        <p:nvPicPr>
          <p:cNvPr id="18434" name="Picture 2" descr="The Wellbeing of Learners and Teachers in Educational Institutions ...">
            <a:extLst>
              <a:ext uri="{FF2B5EF4-FFF2-40B4-BE49-F238E27FC236}">
                <a16:creationId xmlns="" xmlns:a16="http://schemas.microsoft.com/office/drawing/2014/main" id="{30625EAC-51A7-44D8-9565-FECC7AA75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50" y="-20833"/>
            <a:ext cx="15046491" cy="252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a16="http://schemas.microsoft.com/office/drawing/2014/main" xmlns:xdr="http://schemas.openxmlformats.org/drawingml/2006/spreadsheetDrawing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id="{97F51DFB-0ED1-40A0-845A-7388AD02D7E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3400" y="571593"/>
            <a:ext cx="1840865" cy="4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2928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460" name="Rectangle 70">
            <a:extLst>
              <a:ext uri="{FF2B5EF4-FFF2-40B4-BE49-F238E27FC236}">
                <a16:creationId xmlns="" xmlns:a16="http://schemas.microsoft.com/office/drawing/2014/main" id="{ECC07320-C2CA-4E29-8481-9D9E143C77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18283427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464957" y="3758441"/>
            <a:ext cx="5960078" cy="277011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t-PT" sz="7800" dirty="0" smtClean="0">
                <a:latin typeface="+mj-lt"/>
                <a:ea typeface="+mj-ea"/>
                <a:cs typeface="+mj-cs"/>
              </a:rPr>
              <a:t>Estrategias de autocuidado</a:t>
            </a:r>
            <a:endParaRPr lang="pt-PT" sz="7800" dirty="0"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5098608" y="23812"/>
            <a:ext cx="3189392" cy="1454422"/>
            <a:chOff x="0" y="0"/>
            <a:chExt cx="1913890" cy="87276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13890" cy="872769"/>
            </a:xfrm>
            <a:custGeom>
              <a:avLst/>
              <a:gdLst/>
              <a:ahLst/>
              <a:cxnLst/>
              <a:rect l="l" t="t" r="r" b="b"/>
              <a:pathLst>
                <a:path w="1913890" h="872769">
                  <a:moveTo>
                    <a:pt x="0" y="0"/>
                  </a:moveTo>
                  <a:lnTo>
                    <a:pt x="1913890" y="0"/>
                  </a:lnTo>
                  <a:lnTo>
                    <a:pt x="1913890" y="872769"/>
                  </a:lnTo>
                  <a:lnTo>
                    <a:pt x="0" y="872769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55836" y="219872"/>
            <a:ext cx="2186021" cy="808828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534701" y="2900903"/>
            <a:ext cx="8109623" cy="532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00"/>
              </a:lnSpc>
              <a:spcAft>
                <a:spcPts val="600"/>
              </a:spcAft>
            </a:pPr>
            <a:r>
              <a:rPr lang="en-US" sz="3000" b="1" spc="390">
                <a:solidFill>
                  <a:srgbClr val="1D83C4"/>
                </a:solidFill>
                <a:latin typeface="Open Sans Condensed"/>
              </a:rPr>
              <a:t>;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57972"/>
            <a:ext cx="89154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a16="http://schemas.microsoft.com/office/drawing/2014/main" xmlns:xdr="http://schemas.openxmlformats.org/drawingml/2006/spreadsheetDrawing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id="{97F51DFB-0ED1-40A0-845A-7388AD02D7E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992" y="378858"/>
            <a:ext cx="1840865" cy="4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6895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291150" y="998058"/>
            <a:ext cx="10202812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pt-BR" sz="8000" dirty="0">
                <a:solidFill>
                  <a:srgbClr val="000000"/>
                </a:solidFill>
                <a:latin typeface="+mj-lt"/>
              </a:rPr>
              <a:t>Vamos praticar alguns autocuidados juntos!</a:t>
            </a:r>
            <a:endParaRPr lang="en-US" sz="8000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15098608" y="23812"/>
            <a:ext cx="3189392" cy="1454422"/>
            <a:chOff x="0" y="0"/>
            <a:chExt cx="1913890" cy="87276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13890" cy="872769"/>
            </a:xfrm>
            <a:custGeom>
              <a:avLst/>
              <a:gdLst/>
              <a:ahLst/>
              <a:cxnLst/>
              <a:rect l="l" t="t" r="r" b="b"/>
              <a:pathLst>
                <a:path w="1913890" h="872769">
                  <a:moveTo>
                    <a:pt x="0" y="0"/>
                  </a:moveTo>
                  <a:lnTo>
                    <a:pt x="1913890" y="0"/>
                  </a:lnTo>
                  <a:lnTo>
                    <a:pt x="1913890" y="872769"/>
                  </a:lnTo>
                  <a:lnTo>
                    <a:pt x="0" y="872769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55836" y="100603"/>
            <a:ext cx="2186021" cy="8088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7E6D3E0-244F-4DF2-B36C-68894DD92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3460271"/>
            <a:ext cx="9296400" cy="52292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B5F596E-F8D6-4C2C-980B-D66316517864}"/>
              </a:ext>
            </a:extLst>
          </p:cNvPr>
          <p:cNvSpPr txBox="1"/>
          <p:nvPr/>
        </p:nvSpPr>
        <p:spPr>
          <a:xfrm>
            <a:off x="1066800" y="6074883"/>
            <a:ext cx="9253330" cy="10765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9600"/>
              </a:lnSpc>
            </a:pPr>
            <a:r>
              <a:rPr lang="en-US" sz="1800" dirty="0">
                <a:hlinkClick r:id="rId5"/>
              </a:rPr>
              <a:t>https://www.youtube.com/watch?v=t3uK039WdaM</a:t>
            </a:r>
            <a:endParaRPr lang="en-US" sz="18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92556" y="4958834"/>
            <a:ext cx="7502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Show the video and practice the Jacobson technique of tension and relaxation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a16="http://schemas.microsoft.com/office/drawing/2014/main" xmlns:xdr="http://schemas.openxmlformats.org/drawingml/2006/spreadsheetDrawing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id="{97F51DFB-0ED1-40A0-845A-7388AD02D7E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2871" y="438957"/>
            <a:ext cx="1840865" cy="4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756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7997901" y="1028700"/>
            <a:ext cx="9832899" cy="8282751"/>
          </a:xfrm>
          <a:prstGeom prst="rect">
            <a:avLst/>
          </a:prstGeom>
          <a:solidFill>
            <a:srgbClr val="1D83C4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7" name="TextBox 7"/>
          <p:cNvSpPr txBox="1"/>
          <p:nvPr/>
        </p:nvSpPr>
        <p:spPr>
          <a:xfrm>
            <a:off x="9144000" y="1505016"/>
            <a:ext cx="4329146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00"/>
              </a:lnSpc>
            </a:pPr>
            <a:r>
              <a:rPr lang="pt-PT" sz="6500" dirty="0" smtClean="0">
                <a:solidFill>
                  <a:srgbClr val="FFFFFF"/>
                </a:solidFill>
                <a:latin typeface="Oswald"/>
              </a:rPr>
              <a:t>Objectivos</a:t>
            </a:r>
            <a:endParaRPr lang="pt-PT" sz="6500" dirty="0">
              <a:solidFill>
                <a:srgbClr val="FFFFFF"/>
              </a:solidFill>
              <a:latin typeface="Oswa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062755" y="2682778"/>
            <a:ext cx="7851240" cy="19943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ct val="90000"/>
              </a:lnSpc>
              <a:buSzPts val="2200"/>
            </a:pPr>
            <a:r>
              <a:rPr lang="pt-BR" sz="4800" dirty="0" smtClean="0">
                <a:solidFill>
                  <a:schemeClr val="bg1"/>
                </a:solidFill>
              </a:rPr>
              <a:t>Saber mais sobre os desafios do APS que os trabalhadores estão enfrentando </a:t>
            </a:r>
            <a:r>
              <a:rPr lang="pt-BR" sz="4800" dirty="0" smtClean="0">
                <a:solidFill>
                  <a:schemeClr val="bg1"/>
                </a:solidFill>
              </a:rPr>
              <a:t>actualmente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144000" y="4991100"/>
            <a:ext cx="7848371" cy="28387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ct val="90000"/>
              </a:lnSpc>
              <a:spcBef>
                <a:spcPts val="1400"/>
              </a:spcBef>
              <a:buSzPts val="2200"/>
            </a:pPr>
            <a:r>
              <a:rPr lang="pt-BR" sz="4800" dirty="0" smtClean="0">
                <a:solidFill>
                  <a:schemeClr val="bg1"/>
                </a:solidFill>
              </a:rPr>
              <a:t>Compreender </a:t>
            </a:r>
            <a:r>
              <a:rPr lang="pt-BR" sz="4800" dirty="0">
                <a:solidFill>
                  <a:schemeClr val="bg1"/>
                </a:solidFill>
              </a:rPr>
              <a:t>o impacto do esgotamento e estratégias de </a:t>
            </a:r>
            <a:r>
              <a:rPr lang="pt-BR" sz="4800" dirty="0" smtClean="0">
                <a:solidFill>
                  <a:schemeClr val="bg1"/>
                </a:solidFill>
              </a:rPr>
              <a:t>prevenção</a:t>
            </a:r>
          </a:p>
          <a:p>
            <a:pPr lvl="0">
              <a:lnSpc>
                <a:spcPct val="90000"/>
              </a:lnSpc>
              <a:spcBef>
                <a:spcPts val="1400"/>
              </a:spcBef>
              <a:buSzPts val="2200"/>
            </a:pPr>
            <a:endParaRPr lang="en-US" sz="4800" dirty="0">
              <a:solidFill>
                <a:schemeClr val="bg1"/>
              </a:solidFill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12988376" y="-236099"/>
            <a:ext cx="5299624" cy="1634664"/>
            <a:chOff x="0" y="0"/>
            <a:chExt cx="1913890" cy="59033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913890" cy="590338"/>
            </a:xfrm>
            <a:custGeom>
              <a:avLst/>
              <a:gdLst/>
              <a:ahLst/>
              <a:cxnLst/>
              <a:rect l="l" t="t" r="r" b="b"/>
              <a:pathLst>
                <a:path w="1913890" h="590338">
                  <a:moveTo>
                    <a:pt x="0" y="0"/>
                  </a:moveTo>
                  <a:lnTo>
                    <a:pt x="1913890" y="0"/>
                  </a:lnTo>
                  <a:lnTo>
                    <a:pt x="1913890" y="590338"/>
                  </a:lnTo>
                  <a:lnTo>
                    <a:pt x="0" y="590338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</p:spPr>
        </p:sp>
      </p:grpSp>
      <p:sp>
        <p:nvSpPr>
          <p:cNvPr id="16" name="TextBox 9">
            <a:extLst>
              <a:ext uri="{FF2B5EF4-FFF2-40B4-BE49-F238E27FC236}">
                <a16:creationId xmlns="" xmlns:a16="http://schemas.microsoft.com/office/drawing/2014/main" id="{76DFE6AA-CEDE-2242-95B7-CAABA22F3AA0}"/>
              </a:ext>
            </a:extLst>
          </p:cNvPr>
          <p:cNvSpPr txBox="1"/>
          <p:nvPr/>
        </p:nvSpPr>
        <p:spPr>
          <a:xfrm>
            <a:off x="8988730" y="7227277"/>
            <a:ext cx="7851240" cy="19943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ct val="90000"/>
              </a:lnSpc>
              <a:buSzPts val="2200"/>
            </a:pPr>
            <a:r>
              <a:rPr lang="pt-BR" sz="4800" dirty="0" smtClean="0">
                <a:solidFill>
                  <a:schemeClr val="bg1"/>
                </a:solidFill>
              </a:rPr>
              <a:t>Saber mais </a:t>
            </a:r>
            <a:r>
              <a:rPr lang="pt-BR" sz="4800" dirty="0">
                <a:solidFill>
                  <a:schemeClr val="bg1"/>
                </a:solidFill>
              </a:rPr>
              <a:t>sobre autocuidado e </a:t>
            </a:r>
            <a:r>
              <a:rPr lang="pt-BR" sz="4800" dirty="0" smtClean="0">
                <a:solidFill>
                  <a:schemeClr val="bg1"/>
                </a:solidFill>
              </a:rPr>
              <a:t>criar  </a:t>
            </a:r>
            <a:r>
              <a:rPr lang="pt-BR" sz="4800" dirty="0">
                <a:solidFill>
                  <a:schemeClr val="bg1"/>
                </a:solidFill>
              </a:rPr>
              <a:t>um plano de </a:t>
            </a:r>
            <a:r>
              <a:rPr lang="pt-BR" sz="4800" dirty="0" smtClean="0">
                <a:solidFill>
                  <a:schemeClr val="bg1"/>
                </a:solidFill>
              </a:rPr>
              <a:t>autocuidado</a:t>
            </a:r>
            <a:r>
              <a:rPr lang="pt-BR" sz="4800" dirty="0">
                <a:solidFill>
                  <a:schemeClr val="bg1"/>
                </a:solidFill>
              </a:rPr>
              <a:t>.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3074" name="Picture 2" descr="How to Identify and Prevent Burnout">
            <a:extLst>
              <a:ext uri="{FF2B5EF4-FFF2-40B4-BE49-F238E27FC236}">
                <a16:creationId xmlns="" xmlns:a16="http://schemas.microsoft.com/office/drawing/2014/main" id="{F6379A5E-8655-4FA1-BB1E-F80860A0B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21" y="975549"/>
            <a:ext cx="6982306" cy="839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a16="http://schemas.microsoft.com/office/drawing/2014/main" xmlns:xdr="http://schemas.openxmlformats.org/drawingml/2006/spreadsheetDrawing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id="{97F51DFB-0ED1-40A0-845A-7388AD02D7E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3682" y="335805"/>
            <a:ext cx="1840865" cy="4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4483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948792" y="6334213"/>
            <a:ext cx="5872607" cy="30008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800"/>
              </a:lnSpc>
            </a:pPr>
            <a:r>
              <a:rPr lang="pt-BR" sz="6500" dirty="0">
                <a:solidFill>
                  <a:srgbClr val="000000"/>
                </a:solidFill>
                <a:latin typeface="Oswald"/>
              </a:rPr>
              <a:t>CRIANDO UM PLANO DE AUTO CUIDADO PESSOAL</a:t>
            </a:r>
            <a:endParaRPr lang="en-US" sz="6500" dirty="0">
              <a:solidFill>
                <a:srgbClr val="000000"/>
              </a:solidFill>
              <a:latin typeface="Oswald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542765" y="1197831"/>
            <a:ext cx="6187343" cy="7072734"/>
          </a:xfrm>
          <a:prstGeom prst="rect">
            <a:avLst/>
          </a:prstGeom>
          <a:solidFill>
            <a:srgbClr val="1D83C4"/>
          </a:solidFill>
        </p:spPr>
      </p:sp>
      <p:sp>
        <p:nvSpPr>
          <p:cNvPr id="6" name="AutoShape 6"/>
          <p:cNvSpPr/>
          <p:nvPr/>
        </p:nvSpPr>
        <p:spPr>
          <a:xfrm>
            <a:off x="7159158" y="6147592"/>
            <a:ext cx="5779395" cy="3989249"/>
          </a:xfrm>
          <a:prstGeom prst="rect">
            <a:avLst/>
          </a:prstGeom>
          <a:solidFill>
            <a:srgbClr val="1D83C4"/>
          </a:solidFill>
        </p:spPr>
      </p:sp>
      <p:sp>
        <p:nvSpPr>
          <p:cNvPr id="7" name="AutoShape 7"/>
          <p:cNvSpPr/>
          <p:nvPr/>
        </p:nvSpPr>
        <p:spPr>
          <a:xfrm>
            <a:off x="7159158" y="138598"/>
            <a:ext cx="3969684" cy="5682633"/>
          </a:xfrm>
          <a:prstGeom prst="rect">
            <a:avLst/>
          </a:prstGeom>
          <a:solidFill>
            <a:srgbClr val="1D83C4"/>
          </a:solidFill>
        </p:spPr>
      </p:sp>
      <p:grpSp>
        <p:nvGrpSpPr>
          <p:cNvPr id="12" name="Group 12"/>
          <p:cNvGrpSpPr/>
          <p:nvPr/>
        </p:nvGrpSpPr>
        <p:grpSpPr>
          <a:xfrm>
            <a:off x="0" y="-23812"/>
            <a:ext cx="2999074" cy="1367633"/>
            <a:chOff x="0" y="0"/>
            <a:chExt cx="1913890" cy="87276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13890" cy="872769"/>
            </a:xfrm>
            <a:custGeom>
              <a:avLst/>
              <a:gdLst/>
              <a:ahLst/>
              <a:cxnLst/>
              <a:rect l="l" t="t" r="r" b="b"/>
              <a:pathLst>
                <a:path w="1913890" h="872769">
                  <a:moveTo>
                    <a:pt x="0" y="0"/>
                  </a:moveTo>
                  <a:lnTo>
                    <a:pt x="1913890" y="0"/>
                  </a:lnTo>
                  <a:lnTo>
                    <a:pt x="1913890" y="872769"/>
                  </a:lnTo>
                  <a:lnTo>
                    <a:pt x="0" y="872769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542765" y="1475861"/>
            <a:ext cx="5934235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4000" b="1" spc="364" dirty="0">
                <a:solidFill>
                  <a:srgbClr val="FFFFFF"/>
                </a:solidFill>
                <a:latin typeface="+mj-lt"/>
              </a:rPr>
              <a:t>EMOCIONAL / MENTAL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379978" y="754884"/>
            <a:ext cx="2796330" cy="5075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4000" b="1" spc="364" dirty="0">
                <a:solidFill>
                  <a:srgbClr val="FFFFFF"/>
                </a:solidFill>
                <a:latin typeface="Open Sans Condensed"/>
              </a:rPr>
              <a:t>SOCIAL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848600" y="6334213"/>
            <a:ext cx="3556146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4000" b="1" spc="364" dirty="0" smtClean="0">
                <a:solidFill>
                  <a:srgbClr val="FFFFFF"/>
                </a:solidFill>
                <a:latin typeface="+mj-lt"/>
              </a:rPr>
              <a:t>PISIOLÓGICO</a:t>
            </a:r>
            <a:r>
              <a:rPr lang="en-US" sz="2800" b="1" spc="364" dirty="0" smtClean="0">
                <a:solidFill>
                  <a:srgbClr val="FFFFFF"/>
                </a:solidFill>
                <a:latin typeface="Open Sans Condensed"/>
              </a:rPr>
              <a:t> </a:t>
            </a:r>
            <a:endParaRPr lang="en-US" sz="2800" b="1" spc="364" dirty="0">
              <a:solidFill>
                <a:srgbClr val="FFFFFF"/>
              </a:solidFill>
              <a:latin typeface="Open Sans Condensed"/>
            </a:endParaRPr>
          </a:p>
        </p:txBody>
      </p:sp>
      <p:sp>
        <p:nvSpPr>
          <p:cNvPr id="18" name="AutoShape 7">
            <a:extLst>
              <a:ext uri="{FF2B5EF4-FFF2-40B4-BE49-F238E27FC236}">
                <a16:creationId xmlns="" xmlns:a16="http://schemas.microsoft.com/office/drawing/2014/main" id="{959FB448-6129-A041-83E1-CA8FF3587BFD}"/>
              </a:ext>
            </a:extLst>
          </p:cNvPr>
          <p:cNvSpPr/>
          <p:nvPr/>
        </p:nvSpPr>
        <p:spPr>
          <a:xfrm>
            <a:off x="11811000" y="1959327"/>
            <a:ext cx="4724400" cy="3412773"/>
          </a:xfrm>
          <a:prstGeom prst="rect">
            <a:avLst/>
          </a:prstGeom>
          <a:solidFill>
            <a:srgbClr val="1D83C4"/>
          </a:solidFill>
        </p:spPr>
        <p:txBody>
          <a:bodyPr/>
          <a:lstStyle/>
          <a:p>
            <a:r>
              <a:rPr lang="en-US" sz="1800" b="1" spc="390" dirty="0">
                <a:solidFill>
                  <a:srgbClr val="1D83C4"/>
                </a:solidFill>
                <a:latin typeface="Open Sans Condensed"/>
              </a:rPr>
              <a:t>Use spiritual resources;</a:t>
            </a:r>
            <a:endParaRPr lang="en-US" dirty="0"/>
          </a:p>
        </p:txBody>
      </p:sp>
      <p:sp>
        <p:nvSpPr>
          <p:cNvPr id="19" name="TextBox 15">
            <a:extLst>
              <a:ext uri="{FF2B5EF4-FFF2-40B4-BE49-F238E27FC236}">
                <a16:creationId xmlns="" xmlns:a16="http://schemas.microsoft.com/office/drawing/2014/main" id="{F1DFF895-AE65-A440-B7BD-A7ECD1AF5222}"/>
              </a:ext>
            </a:extLst>
          </p:cNvPr>
          <p:cNvSpPr txBox="1"/>
          <p:nvPr/>
        </p:nvSpPr>
        <p:spPr>
          <a:xfrm>
            <a:off x="12212647" y="2239395"/>
            <a:ext cx="3076279" cy="5105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4000" b="1" spc="364" dirty="0" smtClean="0">
                <a:solidFill>
                  <a:srgbClr val="FFFFFF"/>
                </a:solidFill>
                <a:latin typeface="+mj-lt"/>
              </a:rPr>
              <a:t>ESPIRITUA</a:t>
            </a:r>
            <a:r>
              <a:rPr lang="en-US" sz="3200" b="1" spc="364" dirty="0" smtClean="0">
                <a:solidFill>
                  <a:srgbClr val="FFFFFF"/>
                </a:solidFill>
                <a:latin typeface="+mj-lt"/>
              </a:rPr>
              <a:t>L</a:t>
            </a:r>
            <a:endParaRPr lang="en-US" sz="3200" b="1" spc="364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46E8AF0-0659-473D-8A4E-7015BC06AF9C}"/>
              </a:ext>
            </a:extLst>
          </p:cNvPr>
          <p:cNvSpPr txBox="1"/>
          <p:nvPr/>
        </p:nvSpPr>
        <p:spPr>
          <a:xfrm>
            <a:off x="7348738" y="6820739"/>
            <a:ext cx="55287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spc="390" dirty="0">
                <a:solidFill>
                  <a:schemeClr val="bg1"/>
                </a:solidFill>
                <a:latin typeface="+mj-lt"/>
              </a:rPr>
              <a:t>Durma o suficiente; Faça pausas; Exercício; Coma uma dieta balanceada</a:t>
            </a:r>
          </a:p>
          <a:p>
            <a:r>
              <a:rPr lang="pt-BR" sz="3600" b="1" spc="390" dirty="0">
                <a:solidFill>
                  <a:schemeClr val="bg1"/>
                </a:solidFill>
                <a:latin typeface="+mj-lt"/>
              </a:rPr>
              <a:t>Trabalho de equilíbrio</a:t>
            </a:r>
          </a:p>
          <a:p>
            <a:r>
              <a:rPr lang="pt-BR" sz="3600" b="1" spc="390" dirty="0">
                <a:solidFill>
                  <a:schemeClr val="bg1"/>
                </a:solidFill>
                <a:latin typeface="+mj-lt"/>
              </a:rPr>
              <a:t>Descansar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423353E-6F6B-4A8C-805B-895BED7992F3}"/>
              </a:ext>
            </a:extLst>
          </p:cNvPr>
          <p:cNvSpPr txBox="1"/>
          <p:nvPr/>
        </p:nvSpPr>
        <p:spPr>
          <a:xfrm>
            <a:off x="7409795" y="1204482"/>
            <a:ext cx="346841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>
              <a:solidFill>
                <a:schemeClr val="bg1"/>
              </a:solidFill>
              <a:latin typeface="Calibri "/>
            </a:endParaRPr>
          </a:p>
          <a:p>
            <a:r>
              <a:rPr lang="pt-BR" sz="3600" b="1" spc="390" dirty="0">
                <a:solidFill>
                  <a:schemeClr val="bg1"/>
                </a:solidFill>
                <a:latin typeface="Calibri "/>
              </a:rPr>
              <a:t>Conecte-se com outro. Permita-se receber suporte, bem como dar suporte</a:t>
            </a:r>
            <a:r>
              <a:rPr lang="en-US" sz="3600" b="1" spc="390" dirty="0" smtClean="0">
                <a:solidFill>
                  <a:schemeClr val="bg1"/>
                </a:solidFill>
                <a:latin typeface="Calibri "/>
              </a:rPr>
              <a:t>; </a:t>
            </a:r>
            <a:endParaRPr lang="en-US" sz="3600" b="1" dirty="0">
              <a:solidFill>
                <a:schemeClr val="bg1"/>
              </a:solidFill>
              <a:latin typeface="Calibri 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E8C8F1B-0F3E-49E4-89D5-3587E6E8077D}"/>
              </a:ext>
            </a:extLst>
          </p:cNvPr>
          <p:cNvSpPr txBox="1"/>
          <p:nvPr/>
        </p:nvSpPr>
        <p:spPr>
          <a:xfrm>
            <a:off x="12212647" y="3486939"/>
            <a:ext cx="27700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 smtClean="0">
                <a:solidFill>
                  <a:schemeClr val="bg1"/>
                </a:solidFill>
                <a:latin typeface="+mj-lt"/>
              </a:rPr>
              <a:t>Use recursos espirituais</a:t>
            </a:r>
            <a:endParaRPr lang="pt-PT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340C6CAE-9669-4BEB-8A09-8D92E772A6AC}"/>
              </a:ext>
            </a:extLst>
          </p:cNvPr>
          <p:cNvSpPr txBox="1"/>
          <p:nvPr/>
        </p:nvSpPr>
        <p:spPr>
          <a:xfrm>
            <a:off x="771799" y="2139278"/>
            <a:ext cx="489463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spc="390" dirty="0">
                <a:solidFill>
                  <a:schemeClr val="bg1"/>
                </a:solidFill>
                <a:latin typeface="+mj-lt"/>
              </a:rPr>
              <a:t>Preste atenção aos primeiros sinais de alerta de perigo</a:t>
            </a:r>
          </a:p>
          <a:p>
            <a:r>
              <a:rPr lang="pt-BR" sz="3600" b="1" spc="390" dirty="0">
                <a:solidFill>
                  <a:schemeClr val="bg1"/>
                </a:solidFill>
                <a:latin typeface="+mj-lt"/>
              </a:rPr>
              <a:t>Permita-se receber suporte e também dar suporte;</a:t>
            </a:r>
          </a:p>
          <a:p>
            <a:r>
              <a:rPr lang="pt-BR" sz="3600" b="1" spc="390" dirty="0">
                <a:solidFill>
                  <a:schemeClr val="bg1"/>
                </a:solidFill>
                <a:latin typeface="+mj-lt"/>
              </a:rPr>
              <a:t>Obtenha ajuda profissional se necessário e possível.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a16="http://schemas.microsoft.com/office/drawing/2014/main" xmlns:xdr="http://schemas.openxmlformats.org/drawingml/2006/spreadsheetDrawing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id="{97F51DFB-0ED1-40A0-845A-7388AD02D7E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70" y="264029"/>
            <a:ext cx="1840865" cy="4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7638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="" xmlns:a16="http://schemas.microsoft.com/office/drawing/2014/main" id="{ECC07320-C2CA-4E29-8481-9D9E143C77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18283427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0467978" y="1235580"/>
            <a:ext cx="5960078" cy="553804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800" dirty="0" smtClean="0">
                <a:latin typeface="+mj-lt"/>
                <a:ea typeface="+mj-ea"/>
                <a:cs typeface="+mj-cs"/>
              </a:rPr>
              <a:t>Exercise </a:t>
            </a:r>
            <a:r>
              <a:rPr lang="en-US" sz="4000" dirty="0" smtClean="0">
                <a:latin typeface="+mj-lt"/>
                <a:ea typeface="+mj-ea"/>
                <a:cs typeface="+mj-cs"/>
              </a:rPr>
              <a:t>- </a:t>
            </a:r>
            <a:r>
              <a:rPr lang="pt-PT" sz="4000" b="1" dirty="0" smtClean="0">
                <a:latin typeface="+mj-lt"/>
                <a:ea typeface="+mj-ea"/>
                <a:cs typeface="+mj-cs"/>
              </a:rPr>
              <a:t>orientaçao do facilitador </a:t>
            </a:r>
            <a:endParaRPr lang="pt-PT" sz="40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21506" name="Picture 2" descr="Self-Care Plans Building Yours">
            <a:extLst>
              <a:ext uri="{FF2B5EF4-FFF2-40B4-BE49-F238E27FC236}">
                <a16:creationId xmlns="" xmlns:a16="http://schemas.microsoft.com/office/drawing/2014/main" id="{364980A8-6BCA-4B82-B2D6-661285C2A2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7" r="-1" b="7633"/>
          <a:stretch/>
        </p:blipFill>
        <p:spPr bwMode="auto">
          <a:xfrm>
            <a:off x="20" y="10"/>
            <a:ext cx="10489331" cy="1028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8"/>
          <p:cNvGrpSpPr/>
          <p:nvPr/>
        </p:nvGrpSpPr>
        <p:grpSpPr>
          <a:xfrm>
            <a:off x="15098608" y="23812"/>
            <a:ext cx="3189392" cy="1454422"/>
            <a:chOff x="0" y="0"/>
            <a:chExt cx="1913890" cy="87276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13890" cy="872769"/>
            </a:xfrm>
            <a:custGeom>
              <a:avLst/>
              <a:gdLst/>
              <a:ahLst/>
              <a:cxnLst/>
              <a:rect l="l" t="t" r="r" b="b"/>
              <a:pathLst>
                <a:path w="1913890" h="872769">
                  <a:moveTo>
                    <a:pt x="0" y="0"/>
                  </a:moveTo>
                  <a:lnTo>
                    <a:pt x="1913890" y="0"/>
                  </a:lnTo>
                  <a:lnTo>
                    <a:pt x="1913890" y="872769"/>
                  </a:lnTo>
                  <a:lnTo>
                    <a:pt x="0" y="872769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855836" y="219872"/>
            <a:ext cx="2186021" cy="808828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534701" y="2900903"/>
            <a:ext cx="8109623" cy="532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00"/>
              </a:lnSpc>
              <a:spcAft>
                <a:spcPts val="600"/>
              </a:spcAft>
            </a:pPr>
            <a:r>
              <a:rPr lang="en-US" sz="3000" b="1" spc="390">
                <a:solidFill>
                  <a:srgbClr val="1D83C4"/>
                </a:solidFill>
                <a:latin typeface="Open Sans Condensed"/>
              </a:rPr>
              <a:t>;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a16="http://schemas.microsoft.com/office/drawing/2014/main" xmlns:xdr="http://schemas.openxmlformats.org/drawingml/2006/spreadsheetDrawing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id="{97F51DFB-0ED1-40A0-845A-7388AD02D7E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889" y="378858"/>
            <a:ext cx="1840865" cy="4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9395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="" xmlns:a16="http://schemas.microsoft.com/office/drawing/2014/main" id="{F4C0B10B-D2C4-4A54-AFAD-3D27DF88BB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3" name="Group 192">
            <a:extLst>
              <a:ext uri="{FF2B5EF4-FFF2-40B4-BE49-F238E27FC236}">
                <a16:creationId xmlns="" xmlns:a16="http://schemas.microsoft.com/office/drawing/2014/main" id="{B6BADB90-C74B-40D6-86DC-503F65FCE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614566" y="953573"/>
            <a:ext cx="16713313" cy="3723205"/>
            <a:chOff x="409710" y="635715"/>
            <a:chExt cx="11142208" cy="2482136"/>
          </a:xfrm>
        </p:grpSpPr>
        <p:sp>
          <p:nvSpPr>
            <p:cNvPr id="194" name="Freeform 44">
              <a:extLst>
                <a:ext uri="{FF2B5EF4-FFF2-40B4-BE49-F238E27FC236}">
                  <a16:creationId xmlns="" xmlns:a16="http://schemas.microsoft.com/office/drawing/2014/main" id="{6559431D-1886-4AE0-9B87-9AD2ECAB84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45">
              <a:extLst>
                <a:ext uri="{FF2B5EF4-FFF2-40B4-BE49-F238E27FC236}">
                  <a16:creationId xmlns="" xmlns:a16="http://schemas.microsoft.com/office/drawing/2014/main" id="{373850A5-B04A-4FCD-9E73-EE322167FB3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46">
              <a:extLst>
                <a:ext uri="{FF2B5EF4-FFF2-40B4-BE49-F238E27FC236}">
                  <a16:creationId xmlns="" xmlns:a16="http://schemas.microsoft.com/office/drawing/2014/main" id="{82C18C67-80FA-4738-AA53-0AF2419F98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47">
              <a:extLst>
                <a:ext uri="{FF2B5EF4-FFF2-40B4-BE49-F238E27FC236}">
                  <a16:creationId xmlns="" xmlns:a16="http://schemas.microsoft.com/office/drawing/2014/main" id="{48543B1A-8BF5-4C63-8404-41B2EA70B3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="" xmlns:a16="http://schemas.microsoft.com/office/drawing/2014/main" id="{92DF5096-E051-498C-A3ED-CBA77A813A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6B4DB18-E0BD-40FF-B947-92E47892E1A8}"/>
              </a:ext>
            </a:extLst>
          </p:cNvPr>
          <p:cNvSpPr txBox="1"/>
          <p:nvPr/>
        </p:nvSpPr>
        <p:spPr>
          <a:xfrm>
            <a:off x="1690253" y="1128402"/>
            <a:ext cx="11582421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6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Como podemos cuidar de nós mesmos e de nossas equipes?</a:t>
            </a:r>
            <a:endParaRPr lang="en-US" sz="6000" b="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C247E1F-9F7D-4326-926E-161A82880E6E}"/>
              </a:ext>
            </a:extLst>
          </p:cNvPr>
          <p:cNvSpPr txBox="1"/>
          <p:nvPr/>
        </p:nvSpPr>
        <p:spPr>
          <a:xfrm>
            <a:off x="1621405" y="3677129"/>
            <a:ext cx="16361795" cy="62669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4000" dirty="0"/>
              <a:t>Reconhecendo o impacto da situação na saúde mental da equipe</a:t>
            </a:r>
            <a:r>
              <a:rPr lang="en-US" sz="4000" dirty="0" smtClean="0"/>
              <a:t>.</a:t>
            </a:r>
            <a:endParaRPr lang="en-US" sz="4000" dirty="0"/>
          </a:p>
          <a:p>
            <a:pPr marL="45720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4000" dirty="0" smtClean="0"/>
              <a:t>Providencie suporte contínuo</a:t>
            </a:r>
          </a:p>
          <a:p>
            <a:pPr marL="45720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4000" dirty="0" smtClean="0"/>
              <a:t>Tente </a:t>
            </a:r>
            <a:r>
              <a:rPr lang="pt-BR" sz="4000" dirty="0"/>
              <a:t>fazer reuniões de equipe online e compartilhar experiências tanto quanto possível</a:t>
            </a:r>
            <a:r>
              <a:rPr lang="en-US" sz="4000" dirty="0" smtClean="0"/>
              <a:t>.</a:t>
            </a:r>
          </a:p>
          <a:p>
            <a:pPr marL="45720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4000" dirty="0"/>
              <a:t>Seja flexível e misericordioso - os membros da equipe precisam fazer malabarismos entre suas próprias necessidades pessoais e as demandas profissionais</a:t>
            </a:r>
            <a:r>
              <a:rPr lang="en-US" sz="4000" dirty="0" smtClean="0"/>
              <a:t>.</a:t>
            </a:r>
            <a:endParaRPr lang="en-US" sz="4000" dirty="0"/>
          </a:p>
          <a:p>
            <a:pPr marL="45720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4000" dirty="0"/>
              <a:t>Encontre maneiras de ajudar sua equipe a se sentir importante e significativa, mas, por causa das mudanças na estrutura de trabalho, ajude suas equipes a criar limites e definir cronogramas previstos e organizados tanto quanto possível.</a:t>
            </a:r>
            <a:r>
              <a:rPr lang="en-US" sz="4000" dirty="0"/>
              <a:t> 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23554" name="Picture 2" descr="40 Team Communication Quotes to Inspire Your Team - Tameday">
            <a:extLst>
              <a:ext uri="{FF2B5EF4-FFF2-40B4-BE49-F238E27FC236}">
                <a16:creationId xmlns="" xmlns:a16="http://schemas.microsoft.com/office/drawing/2014/main" id="{FBD25C50-5AE0-4AA3-BE5C-D743A29120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5" r="4621"/>
          <a:stretch/>
        </p:blipFill>
        <p:spPr bwMode="auto">
          <a:xfrm>
            <a:off x="14140773" y="906526"/>
            <a:ext cx="3189392" cy="236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9"/>
          <p:cNvGrpSpPr/>
          <p:nvPr/>
        </p:nvGrpSpPr>
        <p:grpSpPr>
          <a:xfrm>
            <a:off x="15098608" y="23812"/>
            <a:ext cx="3189392" cy="1454422"/>
            <a:chOff x="0" y="0"/>
            <a:chExt cx="1913890" cy="87276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13890" cy="872769"/>
            </a:xfrm>
            <a:custGeom>
              <a:avLst/>
              <a:gdLst/>
              <a:ahLst/>
              <a:cxnLst/>
              <a:rect l="l" t="t" r="r" b="b"/>
              <a:pathLst>
                <a:path w="1913890" h="872769">
                  <a:moveTo>
                    <a:pt x="0" y="0"/>
                  </a:moveTo>
                  <a:lnTo>
                    <a:pt x="1913890" y="0"/>
                  </a:lnTo>
                  <a:lnTo>
                    <a:pt x="1913890" y="872769"/>
                  </a:lnTo>
                  <a:lnTo>
                    <a:pt x="0" y="872769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</p:spPr>
        </p:sp>
      </p:grpSp>
      <p:pic>
        <p:nvPicPr>
          <p:cNvPr id="15" name="Picture 14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a16="http://schemas.microsoft.com/office/drawing/2014/main" xmlns:xdr="http://schemas.openxmlformats.org/drawingml/2006/spreadsheetDrawing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id="{97F51DFB-0ED1-40A0-845A-7388AD02D7E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0324" y="260168"/>
            <a:ext cx="1840865" cy="4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728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6659808" cy="10287000"/>
          </a:xfrm>
          <a:prstGeom prst="rect">
            <a:avLst/>
          </a:prstGeom>
          <a:solidFill>
            <a:srgbClr val="1D83C4"/>
          </a:solidFill>
        </p:spPr>
      </p:sp>
      <p:sp>
        <p:nvSpPr>
          <p:cNvPr id="3" name="TextBox 3"/>
          <p:cNvSpPr txBox="1"/>
          <p:nvPr/>
        </p:nvSpPr>
        <p:spPr>
          <a:xfrm>
            <a:off x="107708" y="3426467"/>
            <a:ext cx="4804943" cy="4411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pt-BR" sz="7200" dirty="0">
                <a:solidFill>
                  <a:srgbClr val="FFFFFF"/>
                </a:solidFill>
                <a:latin typeface="Oswald"/>
              </a:rPr>
              <a:t>Criação de um plano de autocuidado organizacional</a:t>
            </a:r>
            <a:endParaRPr lang="en-US" sz="7200" dirty="0">
              <a:solidFill>
                <a:srgbClr val="FFFFFF"/>
              </a:solidFill>
              <a:latin typeface="Oswa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3623417" y="2264416"/>
            <a:ext cx="4321051" cy="406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endParaRPr lang="en-US" sz="2400" b="1" spc="312" dirty="0">
              <a:solidFill>
                <a:srgbClr val="000000"/>
              </a:solidFill>
              <a:latin typeface="Open Sans Condensed"/>
            </a:endParaRPr>
          </a:p>
        </p:txBody>
      </p:sp>
      <p:grpSp>
        <p:nvGrpSpPr>
          <p:cNvPr id="23" name="Group 23"/>
          <p:cNvGrpSpPr/>
          <p:nvPr/>
        </p:nvGrpSpPr>
        <p:grpSpPr>
          <a:xfrm>
            <a:off x="0" y="0"/>
            <a:ext cx="3080091" cy="1404579"/>
            <a:chOff x="0" y="0"/>
            <a:chExt cx="1913890" cy="87276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913890" cy="872769"/>
            </a:xfrm>
            <a:custGeom>
              <a:avLst/>
              <a:gdLst/>
              <a:ahLst/>
              <a:cxnLst/>
              <a:rect l="l" t="t" r="r" b="b"/>
              <a:pathLst>
                <a:path w="1913890" h="872769">
                  <a:moveTo>
                    <a:pt x="0" y="0"/>
                  </a:moveTo>
                  <a:lnTo>
                    <a:pt x="1913890" y="0"/>
                  </a:lnTo>
                  <a:lnTo>
                    <a:pt x="1913890" y="872769"/>
                  </a:lnTo>
                  <a:lnTo>
                    <a:pt x="0" y="872769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</p:spPr>
        </p:sp>
      </p:grp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0447E8A-6599-47AD-BC6F-D0E56169D8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84" t="3503" r="9046" b="16797"/>
          <a:stretch/>
        </p:blipFill>
        <p:spPr>
          <a:xfrm>
            <a:off x="7391400" y="297594"/>
            <a:ext cx="9755641" cy="99941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a16="http://schemas.microsoft.com/office/drawing/2014/main" xmlns:xdr="http://schemas.openxmlformats.org/drawingml/2006/spreadsheetDrawing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id="{97F51DFB-0ED1-40A0-845A-7388AD02D7E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60" y="370560"/>
            <a:ext cx="1840865" cy="4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8719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5"/>
          <p:cNvSpPr txBox="1">
            <a:spLocks noGrp="1"/>
          </p:cNvSpPr>
          <p:nvPr>
            <p:ph type="title"/>
          </p:nvPr>
        </p:nvSpPr>
        <p:spPr>
          <a:xfrm>
            <a:off x="1536192" y="758555"/>
            <a:ext cx="14580108" cy="224942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ctr" anchorCtr="0">
            <a:normAutofit/>
          </a:bodyPr>
          <a:lstStyle/>
          <a:p>
            <a:pPr rtl="1">
              <a:lnSpc>
                <a:spcPct val="80000"/>
              </a:lnSpc>
              <a:spcBef>
                <a:spcPts val="0"/>
              </a:spcBef>
              <a:buClr>
                <a:srgbClr val="0C0C0C"/>
              </a:buClr>
              <a:buSzPts val="5000"/>
            </a:pPr>
            <a:r>
              <a:rPr lang="pt-BR" sz="6000" b="1" dirty="0"/>
              <a:t>AJUDANDO OS </a:t>
            </a:r>
            <a:r>
              <a:rPr lang="pt-BR" sz="6000" b="1" dirty="0" smtClean="0"/>
              <a:t>CUDADORES EM </a:t>
            </a:r>
            <a:r>
              <a:rPr lang="pt-BR" sz="6000" b="1" dirty="0"/>
              <a:t>EMERGÊNCIA</a:t>
            </a:r>
            <a:r>
              <a:rPr lang="en-US" sz="6000" b="1" dirty="0" smtClean="0"/>
              <a:t>  </a:t>
            </a:r>
            <a:br>
              <a:rPr lang="en-US" sz="6000" b="1" dirty="0" smtClean="0"/>
            </a:br>
            <a:r>
              <a:rPr lang="en-US" sz="4000" b="1" dirty="0" smtClean="0"/>
              <a:t>Dr</a:t>
            </a:r>
            <a:r>
              <a:rPr lang="en-US" sz="4000" b="1" dirty="0"/>
              <a:t>. Moshe </a:t>
            </a:r>
            <a:r>
              <a:rPr lang="en-US" sz="4000" b="1" dirty="0" err="1"/>
              <a:t>Farchi</a:t>
            </a:r>
            <a:endParaRPr sz="4000" b="1" dirty="0"/>
          </a:p>
        </p:txBody>
      </p:sp>
      <p:sp>
        <p:nvSpPr>
          <p:cNvPr id="242" name="Google Shape;242;p15"/>
          <p:cNvSpPr txBox="1">
            <a:spLocks noGrp="1"/>
          </p:cNvSpPr>
          <p:nvPr>
            <p:ph type="body" idx="1"/>
          </p:nvPr>
        </p:nvSpPr>
        <p:spPr>
          <a:xfrm>
            <a:off x="1536193" y="3127248"/>
            <a:ext cx="14580110" cy="603504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50" tIns="68550" rIns="68550" bIns="68550" rtlCol="0" anchor="t" anchorCtr="0">
            <a:noAutofit/>
          </a:bodyPr>
          <a:lstStyle/>
          <a:p>
            <a:pPr marL="137160" indent="-209550">
              <a:lnSpc>
                <a:spcPct val="90000"/>
              </a:lnSpc>
              <a:spcBef>
                <a:spcPts val="0"/>
              </a:spcBef>
              <a:buSzPts val="2200"/>
              <a:buChar char=" "/>
            </a:pPr>
            <a:endParaRPr lang="en-US" sz="4800" b="1" dirty="0"/>
          </a:p>
          <a:p>
            <a:pPr marL="137160" indent="-209550">
              <a:lnSpc>
                <a:spcPct val="90000"/>
              </a:lnSpc>
              <a:spcBef>
                <a:spcPts val="0"/>
              </a:spcBef>
              <a:buSzPts val="2200"/>
              <a:buChar char=" "/>
            </a:pPr>
            <a:endParaRPr lang="en-US" sz="48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7C66EF90-E9C3-4CCD-A66F-3A6F0927C6A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Self Care for Managers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="" xmlns:a16="http://schemas.microsoft.com/office/drawing/2014/main" id="{6BAEA649-EDC5-43C6-83B3-8E36960F64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4408560"/>
              </p:ext>
            </p:extLst>
          </p:nvPr>
        </p:nvGraphicFramePr>
        <p:xfrm>
          <a:off x="457200" y="2476499"/>
          <a:ext cx="17526000" cy="7051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a16="http://schemas.microsoft.com/office/drawing/2014/main" xmlns:xdr="http://schemas.openxmlformats.org/drawingml/2006/spreadsheetDrawing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id="{97F51DFB-0ED1-40A0-845A-7388AD02D7E9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71500"/>
            <a:ext cx="1840865" cy="4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6537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235849" y="-1"/>
            <a:ext cx="13016759" cy="10287000"/>
          </a:xfrm>
          <a:prstGeom prst="rect">
            <a:avLst/>
          </a:prstGeom>
          <a:solidFill>
            <a:srgbClr val="1D83C4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TextBox 6"/>
          <p:cNvSpPr txBox="1"/>
          <p:nvPr/>
        </p:nvSpPr>
        <p:spPr>
          <a:xfrm>
            <a:off x="6614173" y="1902017"/>
            <a:ext cx="10558359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83"/>
              </a:lnSpc>
            </a:pPr>
            <a:r>
              <a:rPr lang="en-US" sz="4000" b="1" spc="405" dirty="0">
                <a:solidFill>
                  <a:srgbClr val="FFFFFF"/>
                </a:solidFill>
                <a:latin typeface="Open Sans Condensed"/>
              </a:rPr>
              <a:t>CONFIGURAÇÃO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0" y="4229099"/>
            <a:ext cx="5235849" cy="4411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pt-BR" sz="7200" dirty="0">
                <a:solidFill>
                  <a:srgbClr val="1D83C4"/>
                </a:solidFill>
                <a:latin typeface="Oswald"/>
              </a:rPr>
              <a:t>AJUDANDO OS </a:t>
            </a:r>
            <a:r>
              <a:rPr lang="pt-BR" sz="7200" dirty="0" smtClean="0">
                <a:solidFill>
                  <a:srgbClr val="1D83C4"/>
                </a:solidFill>
                <a:latin typeface="Oswald"/>
              </a:rPr>
              <a:t>CUIDADORES </a:t>
            </a:r>
            <a:r>
              <a:rPr lang="pt-BR" sz="7200" dirty="0">
                <a:solidFill>
                  <a:srgbClr val="1D83C4"/>
                </a:solidFill>
                <a:latin typeface="Oswald"/>
              </a:rPr>
              <a:t>EM EMERGÊNCIA</a:t>
            </a:r>
            <a:endParaRPr lang="en-US" sz="5500" dirty="0">
              <a:solidFill>
                <a:srgbClr val="1D83C4"/>
              </a:solidFill>
              <a:latin typeface="Oswa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614172" y="3391616"/>
            <a:ext cx="10558359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83"/>
              </a:lnSpc>
            </a:pPr>
            <a:r>
              <a:rPr lang="en-US" sz="4000" b="1" spc="405" dirty="0" smtClean="0">
                <a:solidFill>
                  <a:srgbClr val="FFFFFF"/>
                </a:solidFill>
                <a:latin typeface="Open Sans Condensed"/>
              </a:rPr>
              <a:t>UNIFORME</a:t>
            </a:r>
            <a:endParaRPr lang="en-US" sz="4000" b="1" spc="405" dirty="0">
              <a:solidFill>
                <a:srgbClr val="FFFFFF"/>
              </a:solidFill>
              <a:latin typeface="Open Sans Condensed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271241" y="1625195"/>
            <a:ext cx="1204912" cy="1204912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0744200" y="-9230942"/>
            <a:ext cx="8229600" cy="3752850"/>
            <a:chOff x="0" y="0"/>
            <a:chExt cx="1913890" cy="87276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13890" cy="872769"/>
            </a:xfrm>
            <a:custGeom>
              <a:avLst/>
              <a:gdLst/>
              <a:ahLst/>
              <a:cxnLst/>
              <a:rect l="l" t="t" r="r" b="b"/>
              <a:pathLst>
                <a:path w="1913890" h="872769">
                  <a:moveTo>
                    <a:pt x="0" y="0"/>
                  </a:moveTo>
                  <a:lnTo>
                    <a:pt x="1913890" y="0"/>
                  </a:lnTo>
                  <a:lnTo>
                    <a:pt x="1913890" y="872769"/>
                  </a:lnTo>
                  <a:lnTo>
                    <a:pt x="0" y="872769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237660" y="3213329"/>
            <a:ext cx="1204912" cy="120491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254451" y="4768078"/>
            <a:ext cx="1204912" cy="1204912"/>
          </a:xfrm>
          <a:prstGeom prst="rect">
            <a:avLst/>
          </a:prstGeom>
        </p:spPr>
      </p:pic>
      <p:sp>
        <p:nvSpPr>
          <p:cNvPr id="18" name="TextBox 8">
            <a:extLst>
              <a:ext uri="{FF2B5EF4-FFF2-40B4-BE49-F238E27FC236}">
                <a16:creationId xmlns="" xmlns:a16="http://schemas.microsoft.com/office/drawing/2014/main" id="{3F427860-873D-7342-95CD-AE35EA52B163}"/>
              </a:ext>
            </a:extLst>
          </p:cNvPr>
          <p:cNvSpPr txBox="1"/>
          <p:nvPr/>
        </p:nvSpPr>
        <p:spPr>
          <a:xfrm>
            <a:off x="6431431" y="5015457"/>
            <a:ext cx="10558359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83"/>
              </a:lnSpc>
            </a:pPr>
            <a:r>
              <a:rPr lang="en-US" sz="4000" b="1" spc="405" dirty="0">
                <a:solidFill>
                  <a:srgbClr val="FFFFFF"/>
                </a:solidFill>
                <a:latin typeface="Open Sans Condensed"/>
              </a:rPr>
              <a:t> INDO EM EQUIPE</a:t>
            </a:r>
          </a:p>
        </p:txBody>
      </p:sp>
      <p:pic>
        <p:nvPicPr>
          <p:cNvPr id="19" name="Picture 16">
            <a:extLst>
              <a:ext uri="{FF2B5EF4-FFF2-40B4-BE49-F238E27FC236}">
                <a16:creationId xmlns="" xmlns:a16="http://schemas.microsoft.com/office/drawing/2014/main" id="{9AAD6EE5-770E-C64A-9491-BEAABFD1FEB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237660" y="6322627"/>
            <a:ext cx="1204912" cy="1204912"/>
          </a:xfrm>
          <a:prstGeom prst="rect">
            <a:avLst/>
          </a:prstGeom>
        </p:spPr>
      </p:pic>
      <p:sp>
        <p:nvSpPr>
          <p:cNvPr id="20" name="TextBox 8">
            <a:extLst>
              <a:ext uri="{FF2B5EF4-FFF2-40B4-BE49-F238E27FC236}">
                <a16:creationId xmlns="" xmlns:a16="http://schemas.microsoft.com/office/drawing/2014/main" id="{6489873F-3927-A642-AA62-E09288C773DE}"/>
              </a:ext>
            </a:extLst>
          </p:cNvPr>
          <p:cNvSpPr txBox="1"/>
          <p:nvPr/>
        </p:nvSpPr>
        <p:spPr>
          <a:xfrm>
            <a:off x="6614172" y="6594019"/>
            <a:ext cx="10558359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83"/>
              </a:lnSpc>
            </a:pPr>
            <a:r>
              <a:rPr lang="en-US" sz="4000" b="1" spc="405" dirty="0" smtClean="0">
                <a:solidFill>
                  <a:srgbClr val="FFFFFF"/>
                </a:solidFill>
                <a:latin typeface="Open Sans Condensed"/>
              </a:rPr>
              <a:t>REUNIÕES BREVES</a:t>
            </a:r>
            <a:endParaRPr lang="en-US" sz="4000" b="1" spc="405" dirty="0">
              <a:solidFill>
                <a:srgbClr val="FFFFFF"/>
              </a:solidFill>
              <a:latin typeface="Open Sans Condensed"/>
            </a:endParaRPr>
          </a:p>
        </p:txBody>
      </p:sp>
      <p:sp>
        <p:nvSpPr>
          <p:cNvPr id="21" name="TextBox 6">
            <a:extLst>
              <a:ext uri="{FF2B5EF4-FFF2-40B4-BE49-F238E27FC236}">
                <a16:creationId xmlns="" xmlns:a16="http://schemas.microsoft.com/office/drawing/2014/main" id="{D126310A-B559-7646-B1E4-07A5CB6441A6}"/>
              </a:ext>
            </a:extLst>
          </p:cNvPr>
          <p:cNvSpPr txBox="1"/>
          <p:nvPr/>
        </p:nvSpPr>
        <p:spPr>
          <a:xfrm>
            <a:off x="5693732" y="496914"/>
            <a:ext cx="9622580" cy="1205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83"/>
              </a:lnSpc>
            </a:pPr>
            <a:r>
              <a:rPr lang="en-US" sz="4000" b="1" spc="405" dirty="0">
                <a:solidFill>
                  <a:srgbClr val="FFFFFF"/>
                </a:solidFill>
                <a:latin typeface="Open Sans Condensed"/>
              </a:rPr>
              <a:t>CONJUNTO DE FERRAMENTAS PARA GESTORES:</a:t>
            </a:r>
          </a:p>
        </p:txBody>
      </p:sp>
      <p:sp>
        <p:nvSpPr>
          <p:cNvPr id="22" name="TextBox 6">
            <a:extLst>
              <a:ext uri="{FF2B5EF4-FFF2-40B4-BE49-F238E27FC236}">
                <a16:creationId xmlns="" xmlns:a16="http://schemas.microsoft.com/office/drawing/2014/main" id="{D1CEF8E8-862C-1A43-9054-6359414017E9}"/>
              </a:ext>
            </a:extLst>
          </p:cNvPr>
          <p:cNvSpPr txBox="1"/>
          <p:nvPr/>
        </p:nvSpPr>
        <p:spPr>
          <a:xfrm>
            <a:off x="6566250" y="8104627"/>
            <a:ext cx="10558359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83"/>
              </a:lnSpc>
            </a:pPr>
            <a:r>
              <a:rPr lang="en-US" sz="4000" b="1" spc="405" dirty="0">
                <a:solidFill>
                  <a:srgbClr val="FFFFFF"/>
                </a:solidFill>
                <a:latin typeface="Open Sans Condensed"/>
              </a:rPr>
              <a:t>DEFINIÇÃO DE PAPÉIS</a:t>
            </a:r>
          </a:p>
        </p:txBody>
      </p:sp>
      <p:pic>
        <p:nvPicPr>
          <p:cNvPr id="23" name="Picture 16">
            <a:extLst>
              <a:ext uri="{FF2B5EF4-FFF2-40B4-BE49-F238E27FC236}">
                <a16:creationId xmlns="" xmlns:a16="http://schemas.microsoft.com/office/drawing/2014/main" id="{A35E18D0-8EFE-7F4E-A7DD-2DD09AFF91B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237660" y="7803536"/>
            <a:ext cx="1204912" cy="1204912"/>
          </a:xfrm>
          <a:prstGeom prst="rect">
            <a:avLst/>
          </a:prstGeom>
        </p:spPr>
      </p:pic>
      <p:pic>
        <p:nvPicPr>
          <p:cNvPr id="24" name="Picture 16">
            <a:extLst>
              <a:ext uri="{FF2B5EF4-FFF2-40B4-BE49-F238E27FC236}">
                <a16:creationId xmlns="" xmlns:a16="http://schemas.microsoft.com/office/drawing/2014/main" id="{74DFBB62-FAA7-FF42-B5F6-0CCAD7EB310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237660" y="9172259"/>
            <a:ext cx="1204912" cy="1204912"/>
          </a:xfrm>
          <a:prstGeom prst="rect">
            <a:avLst/>
          </a:prstGeom>
        </p:spPr>
      </p:pic>
      <p:sp>
        <p:nvSpPr>
          <p:cNvPr id="25" name="TextBox 6">
            <a:extLst>
              <a:ext uri="{FF2B5EF4-FFF2-40B4-BE49-F238E27FC236}">
                <a16:creationId xmlns="" xmlns:a16="http://schemas.microsoft.com/office/drawing/2014/main" id="{D290CDA4-1840-6F4A-AF0D-C57E39F81CBE}"/>
              </a:ext>
            </a:extLst>
          </p:cNvPr>
          <p:cNvSpPr txBox="1"/>
          <p:nvPr/>
        </p:nvSpPr>
        <p:spPr>
          <a:xfrm>
            <a:off x="6547011" y="9449021"/>
            <a:ext cx="10558359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83"/>
              </a:lnSpc>
            </a:pPr>
            <a:r>
              <a:rPr lang="en-US" sz="4000" b="1" spc="405" dirty="0" smtClean="0">
                <a:solidFill>
                  <a:srgbClr val="FFFFFF"/>
                </a:solidFill>
                <a:latin typeface="Open Sans Condensed"/>
              </a:rPr>
              <a:t>ENCERRAMENTO </a:t>
            </a:r>
            <a:endParaRPr lang="en-US" sz="4000" b="1" spc="405" dirty="0">
              <a:solidFill>
                <a:srgbClr val="FFFFFF"/>
              </a:solidFill>
              <a:latin typeface="Open Sans Condensed"/>
            </a:endParaRPr>
          </a:p>
        </p:txBody>
      </p:sp>
      <p:pic>
        <p:nvPicPr>
          <p:cNvPr id="22530" name="Picture 2" descr="Coronavirus—How to Help During the Coronavirus (COVID-19) Pandemic">
            <a:extLst>
              <a:ext uri="{FF2B5EF4-FFF2-40B4-BE49-F238E27FC236}">
                <a16:creationId xmlns="" xmlns:a16="http://schemas.microsoft.com/office/drawing/2014/main" id="{C5F59D31-DAD5-4D24-A1F5-E45B97CDA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5661" y="2394637"/>
            <a:ext cx="6519740" cy="433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a16="http://schemas.microsoft.com/office/drawing/2014/main" xmlns:xdr="http://schemas.openxmlformats.org/drawingml/2006/spreadsheetDrawing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id="{97F51DFB-0ED1-40A0-845A-7388AD02D7E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00" y="251486"/>
            <a:ext cx="1840865" cy="4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7217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6659808" cy="10287000"/>
          </a:xfrm>
          <a:prstGeom prst="rect">
            <a:avLst/>
          </a:prstGeom>
          <a:solidFill>
            <a:srgbClr val="1D83C4"/>
          </a:solidFill>
        </p:spPr>
      </p:sp>
      <p:sp>
        <p:nvSpPr>
          <p:cNvPr id="3" name="TextBox 3"/>
          <p:cNvSpPr txBox="1"/>
          <p:nvPr/>
        </p:nvSpPr>
        <p:spPr>
          <a:xfrm>
            <a:off x="107708" y="3426467"/>
            <a:ext cx="4804943" cy="4411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pt-BR" sz="7200" dirty="0">
                <a:solidFill>
                  <a:srgbClr val="FFFFFF"/>
                </a:solidFill>
                <a:latin typeface="Oswald"/>
              </a:rPr>
              <a:t>Lista de verificação para emergências</a:t>
            </a:r>
            <a:endParaRPr lang="en-US" sz="7200" dirty="0">
              <a:solidFill>
                <a:srgbClr val="FFFFFF"/>
              </a:solidFill>
              <a:latin typeface="Oswa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3623417" y="2264416"/>
            <a:ext cx="4321051" cy="406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endParaRPr lang="en-US" sz="2400" b="1" spc="312" dirty="0">
              <a:solidFill>
                <a:srgbClr val="000000"/>
              </a:solidFill>
              <a:latin typeface="Open Sans Condensed"/>
            </a:endParaRPr>
          </a:p>
        </p:txBody>
      </p:sp>
      <p:grpSp>
        <p:nvGrpSpPr>
          <p:cNvPr id="23" name="Group 23"/>
          <p:cNvGrpSpPr/>
          <p:nvPr/>
        </p:nvGrpSpPr>
        <p:grpSpPr>
          <a:xfrm>
            <a:off x="0" y="0"/>
            <a:ext cx="3080091" cy="1404579"/>
            <a:chOff x="0" y="0"/>
            <a:chExt cx="1913890" cy="87276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913890" cy="872769"/>
            </a:xfrm>
            <a:custGeom>
              <a:avLst/>
              <a:gdLst/>
              <a:ahLst/>
              <a:cxnLst/>
              <a:rect l="l" t="t" r="r" b="b"/>
              <a:pathLst>
                <a:path w="1913890" h="872769">
                  <a:moveTo>
                    <a:pt x="0" y="0"/>
                  </a:moveTo>
                  <a:lnTo>
                    <a:pt x="1913890" y="0"/>
                  </a:lnTo>
                  <a:lnTo>
                    <a:pt x="1913890" y="872769"/>
                  </a:lnTo>
                  <a:lnTo>
                    <a:pt x="0" y="872769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</p:spPr>
        </p:sp>
      </p:grp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80EDFCA-C0EB-4B31-8B60-EC47E38FA4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95" r="11873" b="9780"/>
          <a:stretch/>
        </p:blipFill>
        <p:spPr>
          <a:xfrm>
            <a:off x="8534400" y="0"/>
            <a:ext cx="8763000" cy="104028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a16="http://schemas.microsoft.com/office/drawing/2014/main" xmlns:xdr="http://schemas.openxmlformats.org/drawingml/2006/spreadsheetDrawing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id="{97F51DFB-0ED1-40A0-845A-7388AD02D7E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8" y="456861"/>
            <a:ext cx="1840865" cy="4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472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271241" y="0"/>
            <a:ext cx="13016759" cy="10287000"/>
          </a:xfrm>
          <a:prstGeom prst="rect">
            <a:avLst/>
          </a:prstGeom>
          <a:solidFill>
            <a:srgbClr val="1D83C4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TextBox 6"/>
          <p:cNvSpPr txBox="1"/>
          <p:nvPr/>
        </p:nvSpPr>
        <p:spPr>
          <a:xfrm>
            <a:off x="7465398" y="2822143"/>
            <a:ext cx="10558359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83"/>
              </a:lnSpc>
            </a:pPr>
            <a:r>
              <a:rPr lang="en-US" sz="4000" b="1" spc="405" dirty="0" smtClean="0">
                <a:solidFill>
                  <a:srgbClr val="FFFFFF"/>
                </a:solidFill>
                <a:latin typeface="Open Sans Condensed"/>
              </a:rPr>
              <a:t>ACTIVANDO </a:t>
            </a:r>
            <a:r>
              <a:rPr lang="en-US" sz="4000" b="1" spc="405" dirty="0">
                <a:solidFill>
                  <a:srgbClr val="FFFFFF"/>
                </a:solidFill>
                <a:latin typeface="Open Sans Condensed"/>
              </a:rPr>
              <a:t>A PESSOA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09822" y="4038600"/>
            <a:ext cx="5061419" cy="4411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pt-BR" sz="7200" dirty="0">
                <a:solidFill>
                  <a:srgbClr val="1D83C4"/>
                </a:solidFill>
                <a:latin typeface="Oswald"/>
              </a:rPr>
              <a:t>AJUDANDO OS </a:t>
            </a:r>
            <a:r>
              <a:rPr lang="pt-BR" sz="7200" dirty="0" smtClean="0">
                <a:solidFill>
                  <a:srgbClr val="1D83C4"/>
                </a:solidFill>
                <a:latin typeface="Oswald"/>
              </a:rPr>
              <a:t>CUIDADORES </a:t>
            </a:r>
            <a:r>
              <a:rPr lang="pt-BR" sz="7200" dirty="0">
                <a:solidFill>
                  <a:srgbClr val="1D83C4"/>
                </a:solidFill>
                <a:latin typeface="Oswald"/>
              </a:rPr>
              <a:t>EM EMERGÊNCIA</a:t>
            </a:r>
            <a:endParaRPr lang="en-US" sz="5500" dirty="0">
              <a:solidFill>
                <a:srgbClr val="1D83C4"/>
              </a:solidFill>
              <a:latin typeface="Oswa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517298" y="4610202"/>
            <a:ext cx="10558359" cy="1205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83"/>
              </a:lnSpc>
            </a:pPr>
            <a:r>
              <a:rPr lang="en-US" sz="4000" b="1" spc="405" dirty="0">
                <a:solidFill>
                  <a:srgbClr val="FFFFFF"/>
                </a:solidFill>
                <a:latin typeface="Open Sans Condensed"/>
              </a:rPr>
              <a:t>USE COMUNICAÇÃO COGNITIVA PROFISSIONAL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238063" y="2521052"/>
            <a:ext cx="1204912" cy="1204912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0744200" y="-9230942"/>
            <a:ext cx="8229600" cy="3752850"/>
            <a:chOff x="0" y="0"/>
            <a:chExt cx="1913890" cy="87276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13890" cy="872769"/>
            </a:xfrm>
            <a:custGeom>
              <a:avLst/>
              <a:gdLst/>
              <a:ahLst/>
              <a:cxnLst/>
              <a:rect l="l" t="t" r="r" b="b"/>
              <a:pathLst>
                <a:path w="1913890" h="872769">
                  <a:moveTo>
                    <a:pt x="0" y="0"/>
                  </a:moveTo>
                  <a:lnTo>
                    <a:pt x="1913890" y="0"/>
                  </a:lnTo>
                  <a:lnTo>
                    <a:pt x="1913890" y="872769"/>
                  </a:lnTo>
                  <a:lnTo>
                    <a:pt x="0" y="872769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238063" y="4309111"/>
            <a:ext cx="1204912" cy="120491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238063" y="6316397"/>
            <a:ext cx="1204912" cy="1204912"/>
          </a:xfrm>
          <a:prstGeom prst="rect">
            <a:avLst/>
          </a:prstGeom>
        </p:spPr>
      </p:pic>
      <p:sp>
        <p:nvSpPr>
          <p:cNvPr id="18" name="TextBox 8">
            <a:extLst>
              <a:ext uri="{FF2B5EF4-FFF2-40B4-BE49-F238E27FC236}">
                <a16:creationId xmlns="" xmlns:a16="http://schemas.microsoft.com/office/drawing/2014/main" id="{3F427860-873D-7342-95CD-AE35EA52B163}"/>
              </a:ext>
            </a:extLst>
          </p:cNvPr>
          <p:cNvSpPr txBox="1"/>
          <p:nvPr/>
        </p:nvSpPr>
        <p:spPr>
          <a:xfrm>
            <a:off x="7517299" y="6565093"/>
            <a:ext cx="10558359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83"/>
              </a:lnSpc>
            </a:pPr>
            <a:r>
              <a:rPr lang="en-US" sz="4000" b="1" spc="405" dirty="0">
                <a:solidFill>
                  <a:srgbClr val="FFFFFF"/>
                </a:solidFill>
                <a:latin typeface="Open Sans Condensed"/>
              </a:rPr>
              <a:t>COMPROMISSO PROFISSIONAL</a:t>
            </a:r>
          </a:p>
        </p:txBody>
      </p:sp>
      <p:pic>
        <p:nvPicPr>
          <p:cNvPr id="19" name="Picture 16">
            <a:extLst>
              <a:ext uri="{FF2B5EF4-FFF2-40B4-BE49-F238E27FC236}">
                <a16:creationId xmlns="" xmlns:a16="http://schemas.microsoft.com/office/drawing/2014/main" id="{9AAD6EE5-770E-C64A-9491-BEAABFD1FEB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238063" y="8269672"/>
            <a:ext cx="1204912" cy="1204912"/>
          </a:xfrm>
          <a:prstGeom prst="rect">
            <a:avLst/>
          </a:prstGeom>
        </p:spPr>
      </p:pic>
      <p:sp>
        <p:nvSpPr>
          <p:cNvPr id="20" name="TextBox 8">
            <a:extLst>
              <a:ext uri="{FF2B5EF4-FFF2-40B4-BE49-F238E27FC236}">
                <a16:creationId xmlns="" xmlns:a16="http://schemas.microsoft.com/office/drawing/2014/main" id="{6489873F-3927-A642-AA62-E09288C773DE}"/>
              </a:ext>
            </a:extLst>
          </p:cNvPr>
          <p:cNvSpPr txBox="1"/>
          <p:nvPr/>
        </p:nvSpPr>
        <p:spPr>
          <a:xfrm>
            <a:off x="7517298" y="8450064"/>
            <a:ext cx="10558359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83"/>
              </a:lnSpc>
            </a:pPr>
            <a:r>
              <a:rPr lang="en-US" sz="4000" b="1" spc="405" dirty="0">
                <a:solidFill>
                  <a:srgbClr val="FFFFFF"/>
                </a:solidFill>
                <a:latin typeface="Open Sans Condensed"/>
              </a:rPr>
              <a:t>CONTINUIDADE PROFISSIONAL</a:t>
            </a:r>
          </a:p>
        </p:txBody>
      </p:sp>
      <p:sp>
        <p:nvSpPr>
          <p:cNvPr id="21" name="TextBox 6">
            <a:extLst>
              <a:ext uri="{FF2B5EF4-FFF2-40B4-BE49-F238E27FC236}">
                <a16:creationId xmlns="" xmlns:a16="http://schemas.microsoft.com/office/drawing/2014/main" id="{D126310A-B559-7646-B1E4-07A5CB6441A6}"/>
              </a:ext>
            </a:extLst>
          </p:cNvPr>
          <p:cNvSpPr txBox="1"/>
          <p:nvPr/>
        </p:nvSpPr>
        <p:spPr>
          <a:xfrm>
            <a:off x="5693732" y="496914"/>
            <a:ext cx="9622580" cy="18081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83"/>
              </a:lnSpc>
            </a:pPr>
            <a:r>
              <a:rPr lang="pt-BR" sz="4000" b="1" spc="405" dirty="0">
                <a:solidFill>
                  <a:srgbClr val="FFFFFF"/>
                </a:solidFill>
                <a:latin typeface="Open Sans Condensed"/>
              </a:rPr>
              <a:t>REDUZINDO O SENTIMENTO DE INFLUÊNCIA</a:t>
            </a:r>
          </a:p>
          <a:p>
            <a:pPr>
              <a:lnSpc>
                <a:spcPts val="4683"/>
              </a:lnSpc>
            </a:pPr>
            <a:r>
              <a:rPr lang="pt-BR" sz="4000" b="1" spc="405" dirty="0">
                <a:solidFill>
                  <a:srgbClr val="FFFFFF"/>
                </a:solidFill>
                <a:latin typeface="Open Sans Condensed"/>
              </a:rPr>
              <a:t>POR</a:t>
            </a:r>
            <a:r>
              <a:rPr lang="en-US" sz="4000" b="1" spc="405" dirty="0" smtClean="0">
                <a:solidFill>
                  <a:srgbClr val="FFFFFF"/>
                </a:solidFill>
                <a:latin typeface="Open Sans Condensed"/>
              </a:rPr>
              <a:t>:</a:t>
            </a:r>
            <a:endParaRPr lang="en-US" sz="4000" b="1" spc="405" dirty="0">
              <a:solidFill>
                <a:srgbClr val="FFFFFF"/>
              </a:solidFill>
              <a:latin typeface="Open Sans Condensed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a16="http://schemas.microsoft.com/office/drawing/2014/main" xmlns:xdr="http://schemas.openxmlformats.org/drawingml/2006/spreadsheetDrawing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id="{97F51DFB-0ED1-40A0-845A-7388AD02D7E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0" y="466835"/>
            <a:ext cx="1840865" cy="4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089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83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028700"/>
            <a:ext cx="17259300" cy="82296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TextBox 3"/>
          <p:cNvSpPr txBox="1"/>
          <p:nvPr/>
        </p:nvSpPr>
        <p:spPr>
          <a:xfrm>
            <a:off x="1028700" y="2745249"/>
            <a:ext cx="8668300" cy="1211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>
                <a:solidFill>
                  <a:srgbClr val="000000"/>
                </a:solidFill>
                <a:latin typeface="Oswald"/>
              </a:rPr>
              <a:t>Thank you for listening!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90000"/>
          </a:blip>
          <a:srcRect l="31693" r="8013"/>
          <a:stretch>
            <a:fillRect/>
          </a:stretch>
        </p:blipFill>
        <p:spPr>
          <a:xfrm>
            <a:off x="10643432" y="1028700"/>
            <a:ext cx="6615868" cy="82296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3812" y="4537299"/>
            <a:ext cx="1398091" cy="1212401"/>
            <a:chOff x="0" y="0"/>
            <a:chExt cx="1864121" cy="1616535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1864121" cy="1616535"/>
            </a:xfrm>
            <a:prstGeom prst="rect">
              <a:avLst/>
            </a:prstGeom>
            <a:solidFill>
              <a:srgbClr val="1D83C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371193" y="508124"/>
              <a:ext cx="1121735" cy="5812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z="2800" b="0" i="0" spc="140" dirty="0">
                  <a:solidFill>
                    <a:srgbClr val="FFFFFF"/>
                  </a:solidFill>
                  <a:latin typeface="Oswald"/>
                </a:rPr>
                <a:t>24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a16="http://schemas.microsoft.com/office/drawing/2014/main" xmlns:xdr="http://schemas.openxmlformats.org/drawingml/2006/spreadsheetDrawing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id="{97F51DFB-0ED1-40A0-845A-7388AD02D7E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5749700"/>
            <a:ext cx="4343400" cy="11800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278395" y="4606509"/>
            <a:ext cx="841301" cy="435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800" b="0" i="0" spc="140" dirty="0">
                <a:solidFill>
                  <a:srgbClr val="FFFFFF"/>
                </a:solidFill>
                <a:latin typeface="Oswald"/>
              </a:rPr>
              <a:t>0</a:t>
            </a:r>
          </a:p>
        </p:txBody>
      </p:sp>
      <p:sp>
        <p:nvSpPr>
          <p:cNvPr id="6" name="AutoShape 6"/>
          <p:cNvSpPr/>
          <p:nvPr/>
        </p:nvSpPr>
        <p:spPr>
          <a:xfrm>
            <a:off x="7467600" y="969065"/>
            <a:ext cx="10267334" cy="8681088"/>
          </a:xfrm>
          <a:prstGeom prst="rect">
            <a:avLst/>
          </a:prstGeom>
          <a:solidFill>
            <a:srgbClr val="1D83C4"/>
          </a:solidFill>
        </p:spPr>
      </p:sp>
      <p:sp>
        <p:nvSpPr>
          <p:cNvPr id="7" name="TextBox 7"/>
          <p:cNvSpPr txBox="1"/>
          <p:nvPr/>
        </p:nvSpPr>
        <p:spPr>
          <a:xfrm>
            <a:off x="8472226" y="1443593"/>
            <a:ext cx="7543800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800"/>
              </a:lnSpc>
            </a:pPr>
            <a:r>
              <a:rPr lang="en-US" sz="6500" dirty="0" smtClean="0">
                <a:solidFill>
                  <a:srgbClr val="FFFFFF"/>
                </a:solidFill>
                <a:latin typeface="Oswald"/>
              </a:rPr>
              <a:t>COVID-19 </a:t>
            </a:r>
            <a:r>
              <a:rPr lang="pt-PT" sz="6500" dirty="0" smtClean="0">
                <a:solidFill>
                  <a:srgbClr val="FFFFFF"/>
                </a:solidFill>
                <a:latin typeface="Oswald"/>
              </a:rPr>
              <a:t>APS desafíos</a:t>
            </a:r>
            <a:endParaRPr lang="pt-PT" sz="6500" dirty="0">
              <a:solidFill>
                <a:srgbClr val="FFFFFF"/>
              </a:solidFill>
              <a:latin typeface="Oswa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229600" y="2775400"/>
            <a:ext cx="883920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ct val="90000"/>
              </a:lnSpc>
              <a:buSzPts val="2200"/>
            </a:pPr>
            <a:r>
              <a:rPr lang="pt-BR" sz="4000" dirty="0">
                <a:solidFill>
                  <a:schemeClr val="bg1"/>
                </a:solidFill>
              </a:rPr>
              <a:t>Situações </a:t>
            </a:r>
            <a:r>
              <a:rPr lang="pt-BR" sz="4000" dirty="0" smtClean="0">
                <a:solidFill>
                  <a:schemeClr val="bg1"/>
                </a:solidFill>
              </a:rPr>
              <a:t>stressantes </a:t>
            </a:r>
            <a:r>
              <a:rPr lang="pt-BR" sz="4000" dirty="0">
                <a:solidFill>
                  <a:schemeClr val="bg1"/>
                </a:solidFill>
              </a:rPr>
              <a:t>como </a:t>
            </a:r>
            <a:r>
              <a:rPr lang="pt-BR" sz="4000" dirty="0" smtClean="0">
                <a:solidFill>
                  <a:schemeClr val="bg1"/>
                </a:solidFill>
              </a:rPr>
              <a:t>COVID-19 </a:t>
            </a:r>
            <a:r>
              <a:rPr lang="pt-BR" sz="4000" dirty="0">
                <a:solidFill>
                  <a:schemeClr val="bg1"/>
                </a:solidFill>
              </a:rPr>
              <a:t>influenciam a situação física e emocional da pessoa</a:t>
            </a:r>
            <a:r>
              <a:rPr lang="en-US" sz="4000" dirty="0" smtClean="0">
                <a:solidFill>
                  <a:schemeClr val="bg1"/>
                </a:solidFill>
              </a:rPr>
              <a:t>.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472226" y="5167612"/>
            <a:ext cx="8593432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ct val="90000"/>
              </a:lnSpc>
              <a:spcBef>
                <a:spcPts val="1400"/>
              </a:spcBef>
              <a:buSzPts val="2200"/>
            </a:pPr>
            <a:r>
              <a:rPr lang="pt-BR" sz="4000" dirty="0">
                <a:solidFill>
                  <a:schemeClr val="bg1"/>
                </a:solidFill>
              </a:rPr>
              <a:t>O trabalho psicossocial pode </a:t>
            </a:r>
            <a:r>
              <a:rPr lang="pt-BR" sz="4000" dirty="0" smtClean="0">
                <a:solidFill>
                  <a:schemeClr val="bg1"/>
                </a:solidFill>
              </a:rPr>
              <a:t>alcançar </a:t>
            </a:r>
            <a:r>
              <a:rPr lang="pt-BR" sz="4000" dirty="0">
                <a:solidFill>
                  <a:schemeClr val="bg1"/>
                </a:solidFill>
              </a:rPr>
              <a:t>o indivíduo e a comunidade, </a:t>
            </a:r>
            <a:r>
              <a:rPr lang="pt-BR" sz="4000" dirty="0" smtClean="0">
                <a:solidFill>
                  <a:schemeClr val="bg1"/>
                </a:solidFill>
              </a:rPr>
              <a:t>na prevenindo </a:t>
            </a:r>
            <a:r>
              <a:rPr lang="pt-BR" sz="4000" dirty="0">
                <a:solidFill>
                  <a:schemeClr val="bg1"/>
                </a:solidFill>
              </a:rPr>
              <a:t>reações psicológicas graves</a:t>
            </a:r>
            <a:endParaRPr lang="en-US" sz="4000" dirty="0">
              <a:solidFill>
                <a:schemeClr val="bg1"/>
              </a:solidFill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12988376" y="-236099"/>
            <a:ext cx="5299624" cy="1634664"/>
            <a:chOff x="0" y="0"/>
            <a:chExt cx="1913890" cy="59033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913890" cy="590338"/>
            </a:xfrm>
            <a:custGeom>
              <a:avLst/>
              <a:gdLst/>
              <a:ahLst/>
              <a:cxnLst/>
              <a:rect l="l" t="t" r="r" b="b"/>
              <a:pathLst>
                <a:path w="1913890" h="590338">
                  <a:moveTo>
                    <a:pt x="0" y="0"/>
                  </a:moveTo>
                  <a:lnTo>
                    <a:pt x="1913890" y="0"/>
                  </a:lnTo>
                  <a:lnTo>
                    <a:pt x="1913890" y="590338"/>
                  </a:lnTo>
                  <a:lnTo>
                    <a:pt x="0" y="590338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</p:spPr>
        </p:sp>
      </p:grpSp>
      <p:sp>
        <p:nvSpPr>
          <p:cNvPr id="16" name="TextBox 9">
            <a:extLst>
              <a:ext uri="{FF2B5EF4-FFF2-40B4-BE49-F238E27FC236}">
                <a16:creationId xmlns="" xmlns:a16="http://schemas.microsoft.com/office/drawing/2014/main" id="{76DFE6AA-CEDE-2242-95B7-CAABA22F3AA0}"/>
              </a:ext>
            </a:extLst>
          </p:cNvPr>
          <p:cNvSpPr txBox="1"/>
          <p:nvPr/>
        </p:nvSpPr>
        <p:spPr>
          <a:xfrm>
            <a:off x="8472226" y="7632963"/>
            <a:ext cx="8593432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ct val="90000"/>
              </a:lnSpc>
              <a:buSzPts val="2200"/>
            </a:pPr>
            <a:r>
              <a:rPr lang="pt-BR" sz="4000" dirty="0">
                <a:solidFill>
                  <a:schemeClr val="bg1"/>
                </a:solidFill>
              </a:rPr>
              <a:t>As intervenções psicossociais tornaram-se parte da resposta de emergência em todo o mundo</a:t>
            </a:r>
            <a:r>
              <a:rPr lang="en-US" sz="4000" dirty="0" smtClean="0">
                <a:solidFill>
                  <a:schemeClr val="bg1"/>
                </a:solidFill>
              </a:rPr>
              <a:t>.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Psychosocial Support for Children during COVID-19">
            <a:extLst>
              <a:ext uri="{FF2B5EF4-FFF2-40B4-BE49-F238E27FC236}">
                <a16:creationId xmlns="" xmlns:a16="http://schemas.microsoft.com/office/drawing/2014/main" id="{047F48EE-1781-4A9F-8A60-E93956F1D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66" y="561354"/>
            <a:ext cx="6306662" cy="906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a16="http://schemas.microsoft.com/office/drawing/2014/main" xmlns:xdr="http://schemas.openxmlformats.org/drawingml/2006/spreadsheetDrawing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id="{97F51DFB-0ED1-40A0-845A-7388AD02D7E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1985" y="335805"/>
            <a:ext cx="1840865" cy="4908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05E4F47-B148-49E0-B472-BBF1493155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0"/>
            <a:ext cx="9632581" cy="10287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7A2CE8EB-F719-4F84-9E91-F538438CAC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412063-689D-9149-A8BF-B1F74DA0E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6610" y="1204432"/>
            <a:ext cx="7149495" cy="2181077"/>
          </a:xfrm>
        </p:spPr>
        <p:txBody>
          <a:bodyPr>
            <a:normAutofit/>
          </a:bodyPr>
          <a:lstStyle/>
          <a:p>
            <a:r>
              <a:rPr lang="en-US" sz="80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Stress</a:t>
            </a:r>
          </a:p>
        </p:txBody>
      </p:sp>
      <p:sp>
        <p:nvSpPr>
          <p:cNvPr id="17" name="Freeform 50">
            <a:extLst>
              <a:ext uri="{FF2B5EF4-FFF2-40B4-BE49-F238E27FC236}">
                <a16:creationId xmlns="" xmlns:a16="http://schemas.microsoft.com/office/drawing/2014/main" id="{684BF3E1-C321-4F38-85CF-FEBBEEC15E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871738"/>
            <a:ext cx="8197318" cy="9415262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Content Placeholder 4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CFBA94EA-FAC1-A44B-BB01-6B09D1DF3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558" y="2551176"/>
            <a:ext cx="6077216" cy="65699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83F2BC4-178C-BC44-A48C-6693492D8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1608" y="3632524"/>
            <a:ext cx="7148923" cy="5030214"/>
          </a:xfrm>
        </p:spPr>
        <p:txBody>
          <a:bodyPr anchor="t">
            <a:normAutofit fontScale="92500"/>
          </a:bodyPr>
          <a:lstStyle/>
          <a:p>
            <a:r>
              <a:rPr lang="pt-BR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pt-BR" sz="4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stresse </a:t>
            </a:r>
            <a:r>
              <a:rPr lang="pt-BR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 uma parte normal da vida</a:t>
            </a:r>
            <a:endParaRPr lang="en-US" sz="4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estresse pode ser causado por vários motivos: problemas físicos, psicológicos, sociais, políticos, financeiros, pessoais e muito mais.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a16="http://schemas.microsoft.com/office/drawing/2014/main" xmlns:xdr="http://schemas.openxmlformats.org/drawingml/2006/spreadsheetDrawing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id="{97F51DFB-0ED1-40A0-845A-7388AD02D7E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3400" y="398929"/>
            <a:ext cx="1840865" cy="4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710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>
            <a:extLst>
              <a:ext uri="{FF2B5EF4-FFF2-40B4-BE49-F238E27FC236}">
                <a16:creationId xmlns="" xmlns:a16="http://schemas.microsoft.com/office/drawing/2014/main" id="{7FB496AB-5446-41E8-B844-EEFE3209C6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016026" y="139455"/>
            <a:ext cx="2109523" cy="7699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1" y="0"/>
            <a:ext cx="17668348" cy="105567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TIPOS de </a:t>
            </a:r>
            <a:r>
              <a:rPr lang="pt-BR" sz="3600" b="1" dirty="0" smtClean="0"/>
              <a:t>ESTRESS</a:t>
            </a:r>
            <a:endParaRPr lang="pt-BR" sz="3600" b="1" dirty="0" smtClean="0"/>
          </a:p>
          <a:p>
            <a:r>
              <a:rPr lang="pt-BR" sz="4400" b="1" dirty="0" smtClean="0"/>
              <a:t>Positivo </a:t>
            </a:r>
            <a:r>
              <a:rPr lang="pt-BR" sz="4400" dirty="0" smtClean="0"/>
              <a:t>– aumento breve da frequência cardiaca, </a:t>
            </a:r>
            <a:r>
              <a:rPr lang="pt-BR" sz="4400" dirty="0" smtClean="0"/>
              <a:t>hormónio </a:t>
            </a:r>
            <a:r>
              <a:rPr lang="pt-BR" sz="4400" dirty="0" smtClean="0"/>
              <a:t>do </a:t>
            </a:r>
            <a:r>
              <a:rPr lang="pt-BR" sz="4400" dirty="0" smtClean="0"/>
              <a:t>estress </a:t>
            </a:r>
            <a:r>
              <a:rPr lang="pt-BR" sz="4400" dirty="0" smtClean="0"/>
              <a:t>elevado a níveis leves. </a:t>
            </a:r>
          </a:p>
          <a:p>
            <a:endParaRPr lang="pt-BR" sz="4400" dirty="0" smtClean="0"/>
          </a:p>
          <a:p>
            <a:r>
              <a:rPr lang="pt-BR" sz="4400" b="1" dirty="0" smtClean="0"/>
              <a:t>Tolerante </a:t>
            </a:r>
            <a:r>
              <a:rPr lang="pt-BR" sz="4400" dirty="0"/>
              <a:t>- </a:t>
            </a:r>
            <a:r>
              <a:rPr lang="pt-BR" sz="4400" dirty="0" smtClean="0"/>
              <a:t>respostas </a:t>
            </a:r>
            <a:r>
              <a:rPr lang="pt-BR" sz="4400" dirty="0"/>
              <a:t>sérias e temporárias ao </a:t>
            </a:r>
            <a:r>
              <a:rPr lang="pt-BR" sz="4400" dirty="0" smtClean="0"/>
              <a:t>estresse</a:t>
            </a:r>
            <a:r>
              <a:rPr lang="pt-BR" sz="4400" dirty="0"/>
              <a:t>, protegidas por relacionamentos de apoio</a:t>
            </a:r>
            <a:endParaRPr lang="pt-BR" sz="4400" dirty="0" smtClean="0"/>
          </a:p>
          <a:p>
            <a:endParaRPr lang="pt-BR" sz="4400" dirty="0"/>
          </a:p>
          <a:p>
            <a:r>
              <a:rPr lang="pt-BR" sz="4400" b="1" dirty="0" smtClean="0"/>
              <a:t>Tóxico </a:t>
            </a:r>
            <a:r>
              <a:rPr lang="pt-BR" sz="4400" dirty="0"/>
              <a:t>- </a:t>
            </a:r>
            <a:r>
              <a:rPr lang="pt-BR" sz="4400" dirty="0" smtClean="0"/>
              <a:t>a </a:t>
            </a:r>
            <a:r>
              <a:rPr lang="pt-BR" sz="4400" dirty="0"/>
              <a:t>resposta tóxica ao </a:t>
            </a:r>
            <a:r>
              <a:rPr lang="pt-BR" sz="4400" dirty="0" smtClean="0"/>
              <a:t>estresse </a:t>
            </a:r>
            <a:r>
              <a:rPr lang="pt-BR" sz="4400" dirty="0"/>
              <a:t>pode ocorrer quando uma criança vivencia uma dificuldade forte, frequente e prolongada, sem apoio adequado de um adulto.</a:t>
            </a:r>
          </a:p>
          <a:p>
            <a:r>
              <a:rPr lang="pt-BR" sz="4400" dirty="0"/>
              <a:t>Mas o que </a:t>
            </a:r>
            <a:r>
              <a:rPr lang="pt-BR" sz="4400" dirty="0" smtClean="0"/>
              <a:t>é? Como </a:t>
            </a:r>
            <a:r>
              <a:rPr lang="pt-BR" sz="4400" dirty="0"/>
              <a:t>acontece </a:t>
            </a:r>
            <a:r>
              <a:rPr lang="pt-BR" sz="4400" dirty="0" smtClean="0"/>
              <a:t>? e </a:t>
            </a:r>
            <a:r>
              <a:rPr lang="pt-BR" sz="4400" dirty="0"/>
              <a:t>quais são seus efeitos no organismo? </a:t>
            </a:r>
          </a:p>
          <a:p>
            <a:endParaRPr lang="pt-BR" sz="4400" dirty="0" smtClean="0"/>
          </a:p>
          <a:p>
            <a:endParaRPr lang="pt-BR" sz="4400" dirty="0"/>
          </a:p>
          <a:p>
            <a:endParaRPr lang="pt-BR" sz="4400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96779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4876800" y="43814"/>
            <a:ext cx="13411200" cy="10287000"/>
          </a:xfrm>
          <a:prstGeom prst="rect">
            <a:avLst/>
          </a:prstGeom>
          <a:solidFill>
            <a:srgbClr val="1D83C4"/>
          </a:solidFill>
        </p:spPr>
      </p:sp>
      <p:sp>
        <p:nvSpPr>
          <p:cNvPr id="7" name="TextBox 7"/>
          <p:cNvSpPr txBox="1"/>
          <p:nvPr/>
        </p:nvSpPr>
        <p:spPr>
          <a:xfrm>
            <a:off x="261273" y="948342"/>
            <a:ext cx="6019800" cy="4001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800"/>
              </a:lnSpc>
            </a:pPr>
            <a:r>
              <a:rPr lang="pt-PT" sz="6000" spc="-150" dirty="0" smtClean="0">
                <a:latin typeface="Oswald"/>
              </a:rPr>
              <a:t>APSSintomas </a:t>
            </a:r>
            <a:r>
              <a:rPr lang="pt-PT" sz="6000" spc="-150" dirty="0" smtClean="0">
                <a:latin typeface="Oswald"/>
              </a:rPr>
              <a:t/>
            </a:r>
            <a:br>
              <a:rPr lang="pt-PT" sz="6000" spc="-150" dirty="0" smtClean="0">
                <a:latin typeface="Oswald"/>
              </a:rPr>
            </a:br>
            <a:r>
              <a:rPr lang="pt-PT" sz="6000" spc="-150" dirty="0" smtClean="0">
                <a:latin typeface="Oswald"/>
              </a:rPr>
              <a:t> relacionados  </a:t>
            </a:r>
            <a:r>
              <a:rPr lang="pt-PT" sz="6000" spc="-150" dirty="0" smtClean="0">
                <a:latin typeface="Oswald"/>
              </a:rPr>
              <a:t>ao</a:t>
            </a:r>
          </a:p>
          <a:p>
            <a:pPr>
              <a:lnSpc>
                <a:spcPts val="7800"/>
              </a:lnSpc>
            </a:pPr>
            <a:r>
              <a:rPr lang="pt-PT" sz="6000" spc="-150" dirty="0" smtClean="0">
                <a:latin typeface="Oswald"/>
              </a:rPr>
              <a:t>Estress</a:t>
            </a:r>
            <a:r>
              <a:rPr lang="pt-PT" sz="6000" spc="-150" dirty="0" smtClean="0">
                <a:latin typeface="Oswald"/>
              </a:rPr>
              <a:t/>
            </a:r>
            <a:br>
              <a:rPr lang="pt-PT" sz="6000" spc="-150" dirty="0" smtClean="0">
                <a:latin typeface="Oswald"/>
              </a:rPr>
            </a:br>
            <a:r>
              <a:rPr lang="en-US" sz="6000" spc="-150" dirty="0" smtClean="0">
                <a:latin typeface="Oswald"/>
              </a:rPr>
              <a:t> </a:t>
            </a:r>
            <a:endParaRPr lang="en-US" sz="6000" spc="-300" dirty="0">
              <a:latin typeface="Oswald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12988376" y="-236099"/>
            <a:ext cx="5299624" cy="1634664"/>
            <a:chOff x="0" y="0"/>
            <a:chExt cx="1913890" cy="59033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913890" cy="590338"/>
            </a:xfrm>
            <a:custGeom>
              <a:avLst/>
              <a:gdLst/>
              <a:ahLst/>
              <a:cxnLst/>
              <a:rect l="l" t="t" r="r" b="b"/>
              <a:pathLst>
                <a:path w="1913890" h="590338">
                  <a:moveTo>
                    <a:pt x="0" y="0"/>
                  </a:moveTo>
                  <a:lnTo>
                    <a:pt x="1913890" y="0"/>
                  </a:lnTo>
                  <a:lnTo>
                    <a:pt x="1913890" y="590338"/>
                  </a:lnTo>
                  <a:lnTo>
                    <a:pt x="0" y="590338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</p:spPr>
        </p:sp>
      </p:grp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1170F1F-714E-4E62-A9AB-AC7B4C35E93E}"/>
              </a:ext>
            </a:extLst>
          </p:cNvPr>
          <p:cNvSpPr txBox="1"/>
          <p:nvPr/>
        </p:nvSpPr>
        <p:spPr>
          <a:xfrm>
            <a:off x="5054600" y="44741"/>
            <a:ext cx="13004799" cy="1154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800" b="1" u="sng" dirty="0">
                <a:solidFill>
                  <a:schemeClr val="bg1"/>
                </a:solidFill>
              </a:rPr>
              <a:t>Sensação de solidão e isolamento </a:t>
            </a:r>
            <a:r>
              <a:rPr lang="pt-BR" sz="3800" dirty="0">
                <a:solidFill>
                  <a:schemeClr val="bg1"/>
                </a:solidFill>
              </a:rPr>
              <a:t>devido à interação limitada com outras pessoas</a:t>
            </a:r>
            <a:r>
              <a:rPr lang="en-US" sz="3600" dirty="0">
                <a:solidFill>
                  <a:schemeClr val="bg1"/>
                </a:solidFill>
              </a:rPr>
              <a:t/>
            </a:r>
            <a:br>
              <a:rPr lang="en-US" sz="3600" dirty="0">
                <a:solidFill>
                  <a:schemeClr val="bg1"/>
                </a:solidFill>
              </a:rPr>
            </a:br>
            <a:endParaRPr lang="en-US" sz="1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800" b="1" u="sng" dirty="0">
                <a:solidFill>
                  <a:schemeClr val="bg1"/>
                </a:solidFill>
              </a:rPr>
              <a:t>Imaginando o pior cenário que poderia acontecer a si mesmo, </a:t>
            </a:r>
            <a:r>
              <a:rPr lang="pt-BR" sz="3800" dirty="0">
                <a:solidFill>
                  <a:schemeClr val="bg1"/>
                </a:solidFill>
              </a:rPr>
              <a:t>o que poderia fazer com que se sentisse inquieto e com medo</a:t>
            </a:r>
            <a:r>
              <a:rPr lang="en-US" sz="3600" dirty="0">
                <a:solidFill>
                  <a:schemeClr val="bg1"/>
                </a:solidFill>
              </a:rPr>
              <a:t/>
            </a:r>
            <a:br>
              <a:rPr lang="en-US" sz="3600" dirty="0">
                <a:solidFill>
                  <a:schemeClr val="bg1"/>
                </a:solidFill>
              </a:rPr>
            </a:br>
            <a:endParaRPr lang="en-US" sz="1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800" b="1" u="sng" dirty="0">
                <a:solidFill>
                  <a:schemeClr val="bg1"/>
                </a:solidFill>
              </a:rPr>
              <a:t>Preocupado com a saúde e segurança </a:t>
            </a:r>
            <a:r>
              <a:rPr lang="pt-BR" sz="3800" u="sng" dirty="0">
                <a:solidFill>
                  <a:schemeClr val="bg1"/>
                </a:solidFill>
              </a:rPr>
              <a:t>de seus entes queridos e consigo </a:t>
            </a:r>
            <a:r>
              <a:rPr lang="pt-BR" sz="3800" u="sng" dirty="0" smtClean="0">
                <a:solidFill>
                  <a:schemeClr val="bg1"/>
                </a:solidFill>
              </a:rPr>
              <a:t>mesmo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800" b="1" u="sng" dirty="0">
                <a:solidFill>
                  <a:schemeClr val="bg1"/>
                </a:solidFill>
              </a:rPr>
              <a:t>Preocupação com as pessoas </a:t>
            </a:r>
            <a:r>
              <a:rPr lang="pt-BR" sz="3800" dirty="0">
                <a:solidFill>
                  <a:schemeClr val="bg1"/>
                </a:solidFill>
              </a:rPr>
              <a:t>infectadas e contagiosas</a:t>
            </a:r>
            <a:r>
              <a:rPr lang="en-US" sz="3600" dirty="0">
                <a:solidFill>
                  <a:schemeClr val="bg1"/>
                </a:solidFill>
              </a:rPr>
              <a:t/>
            </a:r>
            <a:br>
              <a:rPr lang="en-US" sz="3600" dirty="0">
                <a:solidFill>
                  <a:schemeClr val="bg1"/>
                </a:solidFill>
              </a:rPr>
            </a:br>
            <a:endParaRPr lang="en-US" sz="1400" dirty="0">
              <a:solidFill>
                <a:schemeClr val="bg1"/>
              </a:solidFill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t-BR" sz="3800" b="1" u="sng" dirty="0">
                <a:solidFill>
                  <a:schemeClr val="bg1"/>
                </a:solidFill>
              </a:rPr>
              <a:t>Auto-culpa </a:t>
            </a:r>
            <a:r>
              <a:rPr lang="pt-BR" sz="3800" dirty="0">
                <a:solidFill>
                  <a:schemeClr val="bg1"/>
                </a:solidFill>
              </a:rPr>
              <a:t>sobre comportamentos anteriores que podem ter causado uma infecção potencial</a:t>
            </a:r>
            <a:r>
              <a:rPr lang="en-US" sz="3600" dirty="0">
                <a:solidFill>
                  <a:schemeClr val="bg1"/>
                </a:solidFill>
              </a:rPr>
              <a:t/>
            </a:r>
            <a:br>
              <a:rPr lang="en-US" sz="3600" dirty="0">
                <a:solidFill>
                  <a:schemeClr val="bg1"/>
                </a:solidFill>
              </a:rPr>
            </a:br>
            <a:endParaRPr lang="en-US" sz="1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800" b="1" u="sng" dirty="0">
                <a:solidFill>
                  <a:schemeClr val="bg1"/>
                </a:solidFill>
              </a:rPr>
              <a:t>Estigmatização e medo </a:t>
            </a:r>
            <a:r>
              <a:rPr lang="pt-BR" sz="3800" dirty="0">
                <a:solidFill>
                  <a:schemeClr val="bg1"/>
                </a:solidFill>
              </a:rPr>
              <a:t>de pacientes, profissionais de saúde, cuidadores e outros s - toda pessoa se torna uma ameaça potencial</a:t>
            </a:r>
            <a:r>
              <a:rPr lang="en-US" sz="3600" dirty="0" smtClean="0">
                <a:solidFill>
                  <a:schemeClr val="bg1"/>
                </a:solidFill>
              </a:rPr>
              <a:t>. </a:t>
            </a:r>
            <a:r>
              <a:rPr lang="en-US" sz="3600" dirty="0">
                <a:solidFill>
                  <a:schemeClr val="bg1"/>
                </a:solidFill>
              </a:rPr>
              <a:t/>
            </a:r>
            <a:br>
              <a:rPr lang="en-US" sz="3600" dirty="0">
                <a:solidFill>
                  <a:schemeClr val="bg1"/>
                </a:solidFill>
              </a:rPr>
            </a:br>
            <a:endParaRPr lang="en-US" sz="1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800" b="1" u="sng" dirty="0">
                <a:solidFill>
                  <a:schemeClr val="bg1"/>
                </a:solidFill>
              </a:rPr>
              <a:t>Confusão e ambivalência </a:t>
            </a:r>
            <a:r>
              <a:rPr lang="pt-BR" sz="3800" dirty="0">
                <a:solidFill>
                  <a:schemeClr val="bg1"/>
                </a:solidFill>
              </a:rPr>
              <a:t>insegura sobre como navegar na nova </a:t>
            </a:r>
            <a:r>
              <a:rPr lang="pt-BR" sz="3800" dirty="0" smtClean="0">
                <a:solidFill>
                  <a:schemeClr val="bg1"/>
                </a:solidFill>
              </a:rPr>
              <a:t>realidade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800" b="1" u="sng" dirty="0">
                <a:solidFill>
                  <a:schemeClr val="bg1"/>
                </a:solidFill>
              </a:rPr>
              <a:t>Burn Out - </a:t>
            </a:r>
            <a:r>
              <a:rPr lang="pt-BR" sz="3800" dirty="0">
                <a:solidFill>
                  <a:schemeClr val="bg1"/>
                </a:solidFill>
              </a:rPr>
              <a:t>entre indivíduos e prestadores de </a:t>
            </a:r>
            <a:r>
              <a:rPr lang="pt-BR" sz="3800" dirty="0" smtClean="0">
                <a:solidFill>
                  <a:schemeClr val="bg1"/>
                </a:solidFill>
              </a:rPr>
              <a:t>serviços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800" b="1" u="sng" dirty="0">
                <a:solidFill>
                  <a:schemeClr val="bg1"/>
                </a:solidFill>
              </a:rPr>
              <a:t>Falsa sensação de recuperação - </a:t>
            </a:r>
            <a:r>
              <a:rPr lang="pt-BR" sz="3800" dirty="0">
                <a:solidFill>
                  <a:schemeClr val="bg1"/>
                </a:solidFill>
              </a:rPr>
              <a:t>comportamento descuidado e até rebelde</a:t>
            </a:r>
            <a:r>
              <a:rPr lang="en-US" sz="3600" dirty="0" smtClean="0">
                <a:solidFill>
                  <a:schemeClr val="bg1"/>
                </a:solidFill>
              </a:rPr>
              <a:t>r</a:t>
            </a:r>
            <a:endParaRPr lang="en-US" sz="36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https://vimeo.com/418054813#embed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2" name="Picture 2" descr="Can Stress, Loneliness and Sleep Deprivation Make You More Prone ...">
            <a:extLst>
              <a:ext uri="{FF2B5EF4-FFF2-40B4-BE49-F238E27FC236}">
                <a16:creationId xmlns="" xmlns:a16="http://schemas.microsoft.com/office/drawing/2014/main" id="{7B6C293B-7833-409F-B3AB-165FC7B9BB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" t="7854" r="3067"/>
          <a:stretch/>
        </p:blipFill>
        <p:spPr bwMode="auto">
          <a:xfrm>
            <a:off x="224830" y="3890740"/>
            <a:ext cx="4495800" cy="60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a16="http://schemas.microsoft.com/office/drawing/2014/main" xmlns:xdr="http://schemas.openxmlformats.org/drawingml/2006/spreadsheetDrawing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id="{97F51DFB-0ED1-40A0-845A-7388AD02D7E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73" y="335805"/>
            <a:ext cx="1840865" cy="4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68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5943600" y="43814"/>
            <a:ext cx="12344400" cy="10287000"/>
          </a:xfrm>
          <a:prstGeom prst="rect">
            <a:avLst/>
          </a:prstGeom>
          <a:solidFill>
            <a:srgbClr val="1D83C4"/>
          </a:solidFill>
        </p:spPr>
      </p:sp>
      <p:sp>
        <p:nvSpPr>
          <p:cNvPr id="7" name="TextBox 7"/>
          <p:cNvSpPr txBox="1"/>
          <p:nvPr/>
        </p:nvSpPr>
        <p:spPr>
          <a:xfrm>
            <a:off x="1061496" y="3009900"/>
            <a:ext cx="4148911" cy="4001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800"/>
              </a:lnSpc>
            </a:pPr>
            <a:r>
              <a:rPr lang="en-US" sz="6000" dirty="0" err="1" smtClean="0">
                <a:latin typeface="Oswald"/>
              </a:rPr>
              <a:t>IsraAID</a:t>
            </a:r>
            <a:r>
              <a:rPr lang="en-US" sz="6000" dirty="0" smtClean="0">
                <a:latin typeface="Oswald"/>
              </a:rPr>
              <a:t> </a:t>
            </a:r>
            <a:r>
              <a:rPr lang="en-US" sz="6000" dirty="0">
                <a:latin typeface="Oswald"/>
              </a:rPr>
              <a:t>Video-</a:t>
            </a:r>
          </a:p>
          <a:p>
            <a:pPr>
              <a:lnSpc>
                <a:spcPts val="7800"/>
              </a:lnSpc>
            </a:pPr>
            <a:r>
              <a:rPr lang="en-US" sz="6000" dirty="0" smtClean="0">
                <a:latin typeface="Oswald"/>
              </a:rPr>
              <a:t>Como </a:t>
            </a:r>
            <a:r>
              <a:rPr lang="pt-PT" sz="6000" dirty="0" smtClean="0">
                <a:latin typeface="Oswald"/>
              </a:rPr>
              <a:t>enfrentar o  </a:t>
            </a:r>
            <a:r>
              <a:rPr lang="pt-PT" sz="6000" dirty="0" smtClean="0">
                <a:latin typeface="Oswald"/>
              </a:rPr>
              <a:t>Estress</a:t>
            </a:r>
            <a:endParaRPr lang="pt-PT" sz="6000" dirty="0">
              <a:latin typeface="Oswald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12988376" y="-236099"/>
            <a:ext cx="5299624" cy="1634664"/>
            <a:chOff x="0" y="0"/>
            <a:chExt cx="1913890" cy="59033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913890" cy="590338"/>
            </a:xfrm>
            <a:custGeom>
              <a:avLst/>
              <a:gdLst/>
              <a:ahLst/>
              <a:cxnLst/>
              <a:rect l="l" t="t" r="r" b="b"/>
              <a:pathLst>
                <a:path w="1913890" h="590338">
                  <a:moveTo>
                    <a:pt x="0" y="0"/>
                  </a:moveTo>
                  <a:lnTo>
                    <a:pt x="1913890" y="0"/>
                  </a:lnTo>
                  <a:lnTo>
                    <a:pt x="1913890" y="590338"/>
                  </a:lnTo>
                  <a:lnTo>
                    <a:pt x="0" y="590338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</p:spPr>
        </p:sp>
      </p:grp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1170F1F-714E-4E62-A9AB-AC7B4C35E93E}"/>
              </a:ext>
            </a:extLst>
          </p:cNvPr>
          <p:cNvSpPr txBox="1"/>
          <p:nvPr/>
        </p:nvSpPr>
        <p:spPr>
          <a:xfrm>
            <a:off x="8915400" y="1142057"/>
            <a:ext cx="11687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https://vimeo.com/418054813#embed</a:t>
            </a:r>
            <a:endParaRPr lang="en-US" sz="36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43149E5-7CE1-4D15-A82B-CB2A2E4D88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3474320"/>
            <a:ext cx="10406171" cy="58534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a16="http://schemas.microsoft.com/office/drawing/2014/main" xmlns:xdr="http://schemas.openxmlformats.org/drawingml/2006/spreadsheetDrawing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id="{97F51DFB-0ED1-40A0-845A-7388AD02D7E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8417"/>
            <a:ext cx="1840865" cy="4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2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658597" y="0"/>
            <a:ext cx="13629404" cy="10287000"/>
          </a:xfrm>
          <a:prstGeom prst="rect">
            <a:avLst/>
          </a:prstGeom>
          <a:solidFill>
            <a:srgbClr val="1D83C4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TextBox 6"/>
          <p:cNvSpPr txBox="1"/>
          <p:nvPr/>
        </p:nvSpPr>
        <p:spPr>
          <a:xfrm>
            <a:off x="6327005" y="3831361"/>
            <a:ext cx="10558359" cy="1176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83"/>
              </a:lnSpc>
            </a:pPr>
            <a:r>
              <a:rPr lang="pt-BR" sz="3600" b="1" spc="405" dirty="0">
                <a:solidFill>
                  <a:srgbClr val="FFFFFF"/>
                </a:solidFill>
                <a:latin typeface="+mj-lt"/>
              </a:rPr>
              <a:t>Sensação de esgotamento ou exaustão de energia</a:t>
            </a:r>
            <a:endParaRPr lang="en-US" sz="3600" b="1" spc="405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-103920" y="3149094"/>
            <a:ext cx="5061419" cy="22057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7200" dirty="0">
                <a:solidFill>
                  <a:srgbClr val="1D83C4"/>
                </a:solidFill>
                <a:latin typeface="Oswald"/>
              </a:rPr>
              <a:t>BURNOUT</a:t>
            </a:r>
            <a:endParaRPr lang="en-US" sz="5500" dirty="0">
              <a:solidFill>
                <a:srgbClr val="1D83C4"/>
              </a:solidFill>
              <a:latin typeface="Oswald"/>
            </a:endParaRPr>
          </a:p>
          <a:p>
            <a:pPr algn="ctr">
              <a:lnSpc>
                <a:spcPts val="8640"/>
              </a:lnSpc>
            </a:pPr>
            <a:r>
              <a:rPr lang="en-US" sz="4000" dirty="0">
                <a:solidFill>
                  <a:srgbClr val="1D83C4"/>
                </a:solidFill>
                <a:latin typeface="Oswald"/>
              </a:rPr>
              <a:t>ICD-11, </a:t>
            </a:r>
            <a:r>
              <a:rPr lang="en-US" sz="4000" dirty="0" smtClean="0">
                <a:solidFill>
                  <a:srgbClr val="1D83C4"/>
                </a:solidFill>
                <a:latin typeface="Oswald"/>
              </a:rPr>
              <a:t>website OMS</a:t>
            </a:r>
            <a:endParaRPr lang="en-US" sz="4000" dirty="0">
              <a:solidFill>
                <a:srgbClr val="1D83C4"/>
              </a:solidFill>
              <a:latin typeface="Oswa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355533" y="5298845"/>
            <a:ext cx="11246667" cy="18081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83"/>
              </a:lnSpc>
            </a:pPr>
            <a:r>
              <a:rPr lang="pt-BR" sz="3600" b="1" spc="405" dirty="0">
                <a:solidFill>
                  <a:srgbClr val="FFFFFF"/>
                </a:solidFill>
                <a:latin typeface="+mj-lt"/>
              </a:rPr>
              <a:t>Aumento da distância mental do trabalho ou sentimentos de negativismo </a:t>
            </a:r>
            <a:r>
              <a:rPr lang="pt-BR" sz="3600" b="1" spc="405" dirty="0" smtClean="0">
                <a:solidFill>
                  <a:srgbClr val="FFFFFF"/>
                </a:solidFill>
                <a:latin typeface="+mj-lt"/>
              </a:rPr>
              <a:t>relacionados </a:t>
            </a:r>
            <a:r>
              <a:rPr lang="pt-BR" sz="3600" b="1" spc="405" dirty="0">
                <a:solidFill>
                  <a:srgbClr val="FFFFFF"/>
                </a:solidFill>
                <a:latin typeface="+mj-lt"/>
              </a:rPr>
              <a:t>ao trabalho; e eficácia profissional reduzida</a:t>
            </a:r>
            <a:endParaRPr lang="en-US" sz="3600" b="1" spc="405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327005" y="7629405"/>
            <a:ext cx="11275195" cy="23821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83"/>
              </a:lnSpc>
            </a:pPr>
            <a:r>
              <a:rPr lang="pt-BR" sz="3600" b="1" spc="405" dirty="0">
                <a:solidFill>
                  <a:srgbClr val="FFFFFF"/>
                </a:solidFill>
                <a:latin typeface="+mj-lt"/>
              </a:rPr>
              <a:t>Burn out refere-se especificamente a fenômenos no contexto da ocupação e não deve ser aplicado para descrever experiências em outras áreas da vida</a:t>
            </a:r>
            <a:r>
              <a:rPr lang="en-US" sz="3600" b="1" spc="405" dirty="0" smtClean="0">
                <a:solidFill>
                  <a:srgbClr val="FFFFFF"/>
                </a:solidFill>
                <a:latin typeface="+mj-lt"/>
              </a:rPr>
              <a:t>. </a:t>
            </a:r>
            <a:endParaRPr lang="en-US" sz="3600" b="1" spc="405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995325" y="3567986"/>
            <a:ext cx="1204912" cy="1204912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0744200" y="-9230942"/>
            <a:ext cx="8229600" cy="3752850"/>
            <a:chOff x="0" y="0"/>
            <a:chExt cx="1913890" cy="87276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13890" cy="872769"/>
            </a:xfrm>
            <a:custGeom>
              <a:avLst/>
              <a:gdLst/>
              <a:ahLst/>
              <a:cxnLst/>
              <a:rect l="l" t="t" r="r" b="b"/>
              <a:pathLst>
                <a:path w="1913890" h="872769">
                  <a:moveTo>
                    <a:pt x="0" y="0"/>
                  </a:moveTo>
                  <a:lnTo>
                    <a:pt x="1913890" y="0"/>
                  </a:lnTo>
                  <a:lnTo>
                    <a:pt x="1913890" y="872769"/>
                  </a:lnTo>
                  <a:lnTo>
                    <a:pt x="0" y="872769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22740" y="4998027"/>
            <a:ext cx="1204912" cy="120491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53934" y="7305898"/>
            <a:ext cx="1204912" cy="1204912"/>
          </a:xfrm>
          <a:prstGeom prst="rect">
            <a:avLst/>
          </a:prstGeom>
        </p:spPr>
      </p:pic>
      <p:sp>
        <p:nvSpPr>
          <p:cNvPr id="17" name="TextBox 6">
            <a:extLst>
              <a:ext uri="{FF2B5EF4-FFF2-40B4-BE49-F238E27FC236}">
                <a16:creationId xmlns="" xmlns:a16="http://schemas.microsoft.com/office/drawing/2014/main" id="{70F51678-686D-CF4D-B5BE-5493164F8801}"/>
              </a:ext>
            </a:extLst>
          </p:cNvPr>
          <p:cNvSpPr txBox="1"/>
          <p:nvPr/>
        </p:nvSpPr>
        <p:spPr>
          <a:xfrm>
            <a:off x="5235893" y="396847"/>
            <a:ext cx="12637665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4500" dirty="0">
                <a:solidFill>
                  <a:schemeClr val="bg1"/>
                </a:solidFill>
              </a:rPr>
              <a:t>Burn-out é uma síndrome conceituada como resultante do </a:t>
            </a:r>
            <a:r>
              <a:rPr lang="pt-BR" sz="4500" dirty="0" smtClean="0">
                <a:solidFill>
                  <a:schemeClr val="bg1"/>
                </a:solidFill>
              </a:rPr>
              <a:t>stresse </a:t>
            </a:r>
            <a:r>
              <a:rPr lang="pt-BR" sz="4500" dirty="0">
                <a:solidFill>
                  <a:schemeClr val="bg1"/>
                </a:solidFill>
              </a:rPr>
              <a:t>crônico no local de trabalho que não foi administrado com sucesso. É caracterizado por três dimensões</a:t>
            </a:r>
            <a:r>
              <a:rPr lang="en-US" sz="4500" dirty="0" smtClean="0">
                <a:solidFill>
                  <a:schemeClr val="bg1"/>
                </a:solidFill>
              </a:rPr>
              <a:t>:</a:t>
            </a:r>
            <a:endParaRPr lang="en-US" sz="4500" dirty="0">
              <a:solidFill>
                <a:schemeClr val="bg1"/>
              </a:solidFill>
            </a:endParaRPr>
          </a:p>
        </p:txBody>
      </p:sp>
      <p:pic>
        <p:nvPicPr>
          <p:cNvPr id="8194" name="Picture 2" descr="How to Test Yourself for Burnout - On The Couch - Medium">
            <a:extLst>
              <a:ext uri="{FF2B5EF4-FFF2-40B4-BE49-F238E27FC236}">
                <a16:creationId xmlns="" xmlns:a16="http://schemas.microsoft.com/office/drawing/2014/main" id="{025E519A-B35A-4051-9BF4-5487731D3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80" y="6402982"/>
            <a:ext cx="3906821" cy="276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Elbow Connector 3"/>
          <p:cNvCxnSpPr/>
          <p:nvPr/>
        </p:nvCxnSpPr>
        <p:spPr>
          <a:xfrm>
            <a:off x="7772400" y="6202939"/>
            <a:ext cx="914400" cy="9144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Left Brace 2"/>
          <p:cNvSpPr/>
          <p:nvPr/>
        </p:nvSpPr>
        <p:spPr>
          <a:xfrm>
            <a:off x="5756390" y="7629405"/>
            <a:ext cx="757904" cy="119334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a16="http://schemas.microsoft.com/office/drawing/2014/main" xmlns:xdr="http://schemas.openxmlformats.org/drawingml/2006/spreadsheetDrawing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id="{97F51DFB-0ED1-40A0-845A-7388AD02D7E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69" y="438957"/>
            <a:ext cx="1840865" cy="4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67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C3723998C9914FAC2DD18B03A12458" ma:contentTypeVersion="13" ma:contentTypeDescription="Create a new document." ma:contentTypeScope="" ma:versionID="2358ed60ce30b5f0bb2879ae7ecc9c41">
  <xsd:schema xmlns:xsd="http://www.w3.org/2001/XMLSchema" xmlns:xs="http://www.w3.org/2001/XMLSchema" xmlns:p="http://schemas.microsoft.com/office/2006/metadata/properties" xmlns:ns2="66370d33-e821-46d9-a4f1-a17cee89e111" xmlns:ns3="fc96d5d5-fc4b-41db-b3e0-ec86867690c2" targetNamespace="http://schemas.microsoft.com/office/2006/metadata/properties" ma:root="true" ma:fieldsID="ec9bd90922cc14d14e88ef2e8b0f79e5" ns2:_="" ns3:_="">
    <xsd:import namespace="66370d33-e821-46d9-a4f1-a17cee89e111"/>
    <xsd:import namespace="fc96d5d5-fc4b-41db-b3e0-ec86867690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370d33-e821-46d9-a4f1-a17cee89e1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96d5d5-fc4b-41db-b3e0-ec86867690c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FA45B8B-2814-4F3F-95B2-3F211510D98E}"/>
</file>

<file path=customXml/itemProps2.xml><?xml version="1.0" encoding="utf-8"?>
<ds:datastoreItem xmlns:ds="http://schemas.openxmlformats.org/officeDocument/2006/customXml" ds:itemID="{B676EC00-9ABA-477A-8E36-2368FE285DB9}"/>
</file>

<file path=customXml/itemProps3.xml><?xml version="1.0" encoding="utf-8"?>
<ds:datastoreItem xmlns:ds="http://schemas.openxmlformats.org/officeDocument/2006/customXml" ds:itemID="{1E3C3EA5-2A16-49C9-A35C-64E18C2E7BD1}"/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2121</Words>
  <Application>Microsoft Office PowerPoint</Application>
  <PresentationFormat>Custom</PresentationFormat>
  <Paragraphs>345</Paragraphs>
  <Slides>38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9" baseType="lpstr">
      <vt:lpstr>Arial</vt:lpstr>
      <vt:lpstr>Oswald</vt:lpstr>
      <vt:lpstr>Times New Roman</vt:lpstr>
      <vt:lpstr>Calibri</vt:lpstr>
      <vt:lpstr>NotoSans-Regular</vt:lpstr>
      <vt:lpstr>Calibri </vt:lpstr>
      <vt:lpstr>Wingdings3</vt:lpstr>
      <vt:lpstr>Open Sans Condensed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Stress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Stress e Esgotamento</vt:lpstr>
      <vt:lpstr>PowerPoint Presentation</vt:lpstr>
      <vt:lpstr>PowerPoint Presentation</vt:lpstr>
      <vt:lpstr>Agua em um balde</vt:lpstr>
      <vt:lpstr>Balde transbordando</vt:lpstr>
      <vt:lpstr>Balde com um buraco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AJUDANDO OS CUDADORES EM EMERGÊNCIA   Dr. Moshe Farchi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Yahel Shemesh</dc:creator>
  <cp:lastModifiedBy>Use</cp:lastModifiedBy>
  <cp:revision>69</cp:revision>
  <dcterms:created xsi:type="dcterms:W3CDTF">2020-07-05T18:12:07Z</dcterms:created>
  <dcterms:modified xsi:type="dcterms:W3CDTF">2021-06-08T08:26:55Z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0x010100A9C3723998C9914FAC2DD18B03A12458</vt:lpwstr>
  </property>
</Properties>
</file>