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2" r:id="rId1"/>
  </p:sldMasterIdLst>
  <p:notesMasterIdLst>
    <p:notesMasterId r:id="rId17"/>
  </p:notesMasterIdLst>
  <p:sldIdLst>
    <p:sldId id="347" r:id="rId2"/>
    <p:sldId id="323" r:id="rId3"/>
    <p:sldId id="324" r:id="rId4"/>
    <p:sldId id="351" r:id="rId5"/>
    <p:sldId id="325" r:id="rId6"/>
    <p:sldId id="326" r:id="rId7"/>
    <p:sldId id="327" r:id="rId8"/>
    <p:sldId id="345" r:id="rId9"/>
    <p:sldId id="328" r:id="rId10"/>
    <p:sldId id="329" r:id="rId11"/>
    <p:sldId id="330" r:id="rId12"/>
    <p:sldId id="331" r:id="rId13"/>
    <p:sldId id="332" r:id="rId14"/>
    <p:sldId id="333" r:id="rId15"/>
    <p:sldId id="338" r:id="rId1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1273"/>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סגנון ביניים 4 - הדגשה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סגנון בהיר 3 - הדגשה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445C7-C590-4278-8827-D60DB92335B2}" type="datetimeFigureOut">
              <a:rPr lang="en-US" smtClean="0"/>
              <a:t>22-Aug-21</a:t>
            </a:fld>
            <a:endParaRPr lang="en-US"/>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EBE9B-5021-4E8F-91FC-052741A1CB9B}" type="slidenum">
              <a:rPr lang="en-US" smtClean="0"/>
              <a:t>‹#›</a:t>
            </a:fld>
            <a:endParaRPr lang="en-US"/>
          </a:p>
        </p:txBody>
      </p:sp>
    </p:spTree>
    <p:extLst>
      <p:ext uri="{BB962C8B-B14F-4D97-AF65-F5344CB8AC3E}">
        <p14:creationId xmlns:p14="http://schemas.microsoft.com/office/powerpoint/2010/main" val="66200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67D233A3-9545-4E9F-9997-1E88D6427357}" type="datetimeFigureOut">
              <a:rPr lang="he-IL" smtClean="0"/>
              <a:pPr/>
              <a:t>י"ד/אלול/תשפ"א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429F5C3-DCF5-41D8-A90B-F9200A60FEE9}" type="slidenum">
              <a:rPr lang="he-IL" smtClean="0"/>
              <a:pPr/>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438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67D233A3-9545-4E9F-9997-1E88D6427357}" type="datetimeFigureOut">
              <a:rPr lang="he-IL" smtClean="0"/>
              <a:pPr/>
              <a:t>י"ד/אלול/תשפ"א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429F5C3-DCF5-41D8-A90B-F9200A60FEE9}" type="slidenum">
              <a:rPr lang="he-IL" smtClean="0"/>
              <a:pPr/>
              <a:t>‹#›</a:t>
            </a:fld>
            <a:endParaRPr lang="he-IL"/>
          </a:p>
        </p:txBody>
      </p:sp>
    </p:spTree>
    <p:extLst>
      <p:ext uri="{BB962C8B-B14F-4D97-AF65-F5344CB8AC3E}">
        <p14:creationId xmlns:p14="http://schemas.microsoft.com/office/powerpoint/2010/main" val="31579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67D233A3-9545-4E9F-9997-1E88D6427357}" type="datetimeFigureOut">
              <a:rPr lang="he-IL" smtClean="0"/>
              <a:pPr/>
              <a:t>י"ד/אלול/תשפ"א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429F5C3-DCF5-41D8-A90B-F9200A60FEE9}" type="slidenum">
              <a:rPr lang="he-IL" smtClean="0"/>
              <a:pPr/>
              <a:t>‹#›</a:t>
            </a:fld>
            <a:endParaRPr lang="he-IL"/>
          </a:p>
        </p:txBody>
      </p:sp>
    </p:spTree>
    <p:extLst>
      <p:ext uri="{BB962C8B-B14F-4D97-AF65-F5344CB8AC3E}">
        <p14:creationId xmlns:p14="http://schemas.microsoft.com/office/powerpoint/2010/main" val="1158770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67D233A3-9545-4E9F-9997-1E88D6427357}" type="datetimeFigureOut">
              <a:rPr lang="he-IL" smtClean="0"/>
              <a:pPr/>
              <a:t>י"ד/אלול/תשפ"א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429F5C3-DCF5-41D8-A90B-F9200A60FEE9}" type="slidenum">
              <a:rPr lang="he-IL" smtClean="0"/>
              <a:pPr/>
              <a:t>‹#›</a:t>
            </a:fld>
            <a:endParaRPr lang="he-IL"/>
          </a:p>
        </p:txBody>
      </p:sp>
    </p:spTree>
    <p:extLst>
      <p:ext uri="{BB962C8B-B14F-4D97-AF65-F5344CB8AC3E}">
        <p14:creationId xmlns:p14="http://schemas.microsoft.com/office/powerpoint/2010/main" val="2998660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67D233A3-9545-4E9F-9997-1E88D6427357}" type="datetimeFigureOut">
              <a:rPr lang="he-IL" smtClean="0"/>
              <a:pPr/>
              <a:t>י"ד/אלול/תשפ"א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429F5C3-DCF5-41D8-A90B-F9200A60FEE9}" type="slidenum">
              <a:rPr lang="he-IL" smtClean="0"/>
              <a:pPr/>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19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67D233A3-9545-4E9F-9997-1E88D6427357}" type="datetimeFigureOut">
              <a:rPr lang="he-IL" smtClean="0"/>
              <a:pPr/>
              <a:t>י"ד/אלול/תשפ"א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429F5C3-DCF5-41D8-A90B-F9200A60FEE9}" type="slidenum">
              <a:rPr lang="he-IL" smtClean="0"/>
              <a:pPr/>
              <a:t>‹#›</a:t>
            </a:fld>
            <a:endParaRPr lang="he-IL"/>
          </a:p>
        </p:txBody>
      </p:sp>
    </p:spTree>
    <p:extLst>
      <p:ext uri="{BB962C8B-B14F-4D97-AF65-F5344CB8AC3E}">
        <p14:creationId xmlns:p14="http://schemas.microsoft.com/office/powerpoint/2010/main" val="2846704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97280" y="2582335"/>
            <a:ext cx="4937760" cy="32867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217920" y="2582334"/>
            <a:ext cx="4937760" cy="328676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67D233A3-9545-4E9F-9997-1E88D6427357}" type="datetimeFigureOut">
              <a:rPr lang="he-IL" smtClean="0"/>
              <a:pPr/>
              <a:t>י"ד/אלול/תשפ"א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429F5C3-DCF5-41D8-A90B-F9200A60FEE9}" type="slidenum">
              <a:rPr lang="he-IL" smtClean="0"/>
              <a:pPr/>
              <a:t>‹#›</a:t>
            </a:fld>
            <a:endParaRPr lang="he-IL"/>
          </a:p>
        </p:txBody>
      </p:sp>
    </p:spTree>
    <p:extLst>
      <p:ext uri="{BB962C8B-B14F-4D97-AF65-F5344CB8AC3E}">
        <p14:creationId xmlns:p14="http://schemas.microsoft.com/office/powerpoint/2010/main" val="136174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7D233A3-9545-4E9F-9997-1E88D6427357}" type="datetimeFigureOut">
              <a:rPr lang="he-IL" smtClean="0"/>
              <a:pPr/>
              <a:t>י"ד/אלול/תשפ"א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429F5C3-DCF5-41D8-A90B-F9200A60FEE9}" type="slidenum">
              <a:rPr lang="he-IL" smtClean="0"/>
              <a:pPr/>
              <a:t>‹#›</a:t>
            </a:fld>
            <a:endParaRPr lang="he-IL"/>
          </a:p>
        </p:txBody>
      </p:sp>
    </p:spTree>
    <p:extLst>
      <p:ext uri="{BB962C8B-B14F-4D97-AF65-F5344CB8AC3E}">
        <p14:creationId xmlns:p14="http://schemas.microsoft.com/office/powerpoint/2010/main" val="367128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7D233A3-9545-4E9F-9997-1E88D6427357}" type="datetimeFigureOut">
              <a:rPr lang="he-IL" smtClean="0"/>
              <a:pPr/>
              <a:t>י"ד/אלול/תשפ"א</a:t>
            </a:fld>
            <a:endParaRPr lang="he-I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e-IL"/>
          </a:p>
        </p:txBody>
      </p:sp>
      <p:sp>
        <p:nvSpPr>
          <p:cNvPr id="9" name="Slide Number Placeholder 8"/>
          <p:cNvSpPr>
            <a:spLocks noGrp="1"/>
          </p:cNvSpPr>
          <p:nvPr>
            <p:ph type="sldNum" sz="quarter" idx="12"/>
          </p:nvPr>
        </p:nvSpPr>
        <p:spPr/>
        <p:txBody>
          <a:bodyPr/>
          <a:lstStyle/>
          <a:p>
            <a:fld id="{B429F5C3-DCF5-41D8-A90B-F9200A60FEE9}" type="slidenum">
              <a:rPr lang="he-IL" smtClean="0"/>
              <a:pPr/>
              <a:t>‹#›</a:t>
            </a:fld>
            <a:endParaRPr lang="he-IL"/>
          </a:p>
        </p:txBody>
      </p:sp>
    </p:spTree>
    <p:extLst>
      <p:ext uri="{BB962C8B-B14F-4D97-AF65-F5344CB8AC3E}">
        <p14:creationId xmlns:p14="http://schemas.microsoft.com/office/powerpoint/2010/main" val="393550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7D233A3-9545-4E9F-9997-1E88D6427357}" type="datetimeFigureOut">
              <a:rPr lang="he-IL" smtClean="0"/>
              <a:pPr/>
              <a:t>י"ד/אלול/תשפ"א</a:t>
            </a:fld>
            <a:endParaRPr lang="he-I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e-I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429F5C3-DCF5-41D8-A90B-F9200A60FEE9}" type="slidenum">
              <a:rPr lang="he-IL" smtClean="0"/>
              <a:pPr/>
              <a:t>‹#›</a:t>
            </a:fld>
            <a:endParaRPr lang="he-IL"/>
          </a:p>
        </p:txBody>
      </p:sp>
    </p:spTree>
    <p:extLst>
      <p:ext uri="{BB962C8B-B14F-4D97-AF65-F5344CB8AC3E}">
        <p14:creationId xmlns:p14="http://schemas.microsoft.com/office/powerpoint/2010/main" val="3498224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67D233A3-9545-4E9F-9997-1E88D6427357}" type="datetimeFigureOut">
              <a:rPr lang="he-IL" smtClean="0"/>
              <a:pPr/>
              <a:t>י"ד/אלול/תשפ"א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429F5C3-DCF5-41D8-A90B-F9200A60FEE9}" type="slidenum">
              <a:rPr lang="he-IL" smtClean="0"/>
              <a:pPr/>
              <a:t>‹#›</a:t>
            </a:fld>
            <a:endParaRPr lang="he-IL"/>
          </a:p>
        </p:txBody>
      </p:sp>
    </p:spTree>
    <p:extLst>
      <p:ext uri="{BB962C8B-B14F-4D97-AF65-F5344CB8AC3E}">
        <p14:creationId xmlns:p14="http://schemas.microsoft.com/office/powerpoint/2010/main" val="1657090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7D233A3-9545-4E9F-9997-1E88D6427357}" type="datetimeFigureOut">
              <a:rPr lang="he-IL" smtClean="0"/>
              <a:pPr/>
              <a:t>י"ד/אלול/תשפ"א</a:t>
            </a:fld>
            <a:endParaRPr lang="he-I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e-I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429F5C3-DCF5-41D8-A90B-F9200A60FEE9}" type="slidenum">
              <a:rPr lang="he-IL" smtClean="0"/>
              <a:pPr/>
              <a:t>‹#›</a:t>
            </a:fld>
            <a:endParaRPr lang="he-I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54930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pt-PT" dirty="0" smtClean="0"/>
              <a:t>Escuta activa</a:t>
            </a:r>
            <a:br>
              <a:rPr lang="pt-PT" dirty="0" smtClean="0"/>
            </a:br>
            <a:r>
              <a:rPr lang="pt-PT" dirty="0" smtClean="0"/>
              <a:t>Competencias para uma comunicação eficaz</a:t>
            </a:r>
            <a:endParaRPr lang="en-US" dirty="0"/>
          </a:p>
        </p:txBody>
      </p:sp>
      <p:pic>
        <p:nvPicPr>
          <p:cNvPr id="9218"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096963" y="2174523"/>
            <a:ext cx="4938712" cy="336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60969" y="2183641"/>
            <a:ext cx="3851662" cy="338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6864" y="213745"/>
            <a:ext cx="215265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918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pt-BR" b="1" dirty="0"/>
              <a:t>Técnicas de </a:t>
            </a:r>
            <a:r>
              <a:rPr lang="pt-BR" b="1" dirty="0" smtClean="0"/>
              <a:t>apoio à escuta activa</a:t>
            </a:r>
            <a:endParaRPr lang="en-US" dirty="0"/>
          </a:p>
        </p:txBody>
      </p:sp>
      <p:sp>
        <p:nvSpPr>
          <p:cNvPr id="3" name="מציין מיקום תוכן 2"/>
          <p:cNvSpPr>
            <a:spLocks noGrp="1"/>
          </p:cNvSpPr>
          <p:nvPr>
            <p:ph idx="1"/>
          </p:nvPr>
        </p:nvSpPr>
        <p:spPr>
          <a:xfrm>
            <a:off x="423081" y="1733266"/>
            <a:ext cx="11586949" cy="4512086"/>
          </a:xfrm>
        </p:spPr>
        <p:txBody>
          <a:bodyPr>
            <a:noAutofit/>
          </a:bodyPr>
          <a:lstStyle/>
          <a:p>
            <a:pPr algn="l" rtl="0"/>
            <a:r>
              <a:rPr lang="pt-PT" sz="2400" b="1" i="1" dirty="0" smtClean="0"/>
              <a:t>Esclarecimentos</a:t>
            </a:r>
            <a:r>
              <a:rPr lang="en-US" sz="2400" b="1" i="1" dirty="0" smtClean="0"/>
              <a:t>:</a:t>
            </a:r>
          </a:p>
          <a:p>
            <a:pPr algn="l" rtl="0">
              <a:buFont typeface="Wingdings" panose="05000000000000000000" pitchFamily="2" charset="2"/>
              <a:buChar char="§"/>
            </a:pPr>
            <a:r>
              <a:rPr lang="pt-BR" sz="2400" dirty="0" smtClean="0"/>
              <a:t>A ouvinte segue </a:t>
            </a:r>
            <a:r>
              <a:rPr lang="pt-BR" sz="2400" dirty="0"/>
              <a:t>de perto o que </a:t>
            </a:r>
            <a:r>
              <a:rPr lang="pt-BR" sz="2400" dirty="0" smtClean="0"/>
              <a:t>o locutor está </a:t>
            </a:r>
            <a:r>
              <a:rPr lang="pt-BR" sz="2400" dirty="0"/>
              <a:t>dizendo e depois simplifica o discurso para que fique mais claro</a:t>
            </a:r>
            <a:r>
              <a:rPr lang="pt-BR" sz="2400" dirty="0" smtClean="0"/>
              <a:t>.</a:t>
            </a:r>
          </a:p>
          <a:p>
            <a:pPr algn="l" rtl="0">
              <a:buFont typeface="Wingdings" panose="05000000000000000000" pitchFamily="2" charset="2"/>
              <a:buChar char="§"/>
            </a:pPr>
            <a:r>
              <a:rPr lang="pt-BR" sz="2400" dirty="0"/>
              <a:t>O ouvinte apresenta </a:t>
            </a:r>
            <a:r>
              <a:rPr lang="pt-BR" sz="2400" dirty="0" smtClean="0"/>
              <a:t>a </a:t>
            </a:r>
            <a:r>
              <a:rPr lang="pt-BR" sz="2400" dirty="0"/>
              <a:t>falante uma espécie de resumo temporário dos sentimentos e pensamentos que foram compartilhados. O </a:t>
            </a:r>
            <a:r>
              <a:rPr lang="pt-BR" sz="2400" dirty="0" smtClean="0"/>
              <a:t>locutor  </a:t>
            </a:r>
            <a:r>
              <a:rPr lang="pt-BR" sz="2400" dirty="0"/>
              <a:t>pode </a:t>
            </a:r>
            <a:r>
              <a:rPr lang="pt-BR" sz="2400" dirty="0" smtClean="0"/>
              <a:t>não </a:t>
            </a:r>
            <a:r>
              <a:rPr lang="pt-BR" sz="2400" dirty="0"/>
              <a:t>aprovar, rejeitar ou corrigir o “resumo</a:t>
            </a:r>
            <a:r>
              <a:rPr lang="pt-BR" sz="2400" dirty="0" smtClean="0"/>
              <a:t>”.</a:t>
            </a:r>
          </a:p>
          <a:p>
            <a:pPr algn="l" rtl="0">
              <a:buFont typeface="Wingdings" panose="05000000000000000000" pitchFamily="2" charset="2"/>
              <a:buChar char="§"/>
            </a:pPr>
            <a:r>
              <a:rPr lang="pt-BR" sz="2400" dirty="0" smtClean="0"/>
              <a:t>O ouvinte busca esclarecer ao locutor o que ele disse ou tentou dizer.</a:t>
            </a:r>
          </a:p>
          <a:p>
            <a:pPr algn="l" rtl="0">
              <a:buFont typeface="Wingdings" panose="05000000000000000000" pitchFamily="2" charset="2"/>
              <a:buChar char="§"/>
            </a:pPr>
            <a:r>
              <a:rPr lang="pt-BR" sz="2400" dirty="0" smtClean="0"/>
              <a:t>Dessa </a:t>
            </a:r>
            <a:r>
              <a:rPr lang="pt-BR" sz="2400" dirty="0"/>
              <a:t>forma, o ouvinte ajuda o locutor a esclarecer o conteúdo de seus pensamentos e sentimentos. Tanto o ouvinte quanto o </a:t>
            </a:r>
            <a:r>
              <a:rPr lang="pt-BR" sz="2400" dirty="0" smtClean="0"/>
              <a:t>locutor </a:t>
            </a:r>
            <a:r>
              <a:rPr lang="pt-BR" sz="2400" dirty="0"/>
              <a:t>obtêm uma melhor compreensão</a:t>
            </a:r>
            <a:r>
              <a:rPr lang="pt-BR" sz="2400" dirty="0" smtClean="0"/>
              <a:t>.</a:t>
            </a:r>
          </a:p>
          <a:p>
            <a:pPr algn="l" rtl="0"/>
            <a:r>
              <a:rPr lang="pt-BR" sz="2400" u="heavy" dirty="0"/>
              <a:t>Exemplo: "</a:t>
            </a:r>
            <a:r>
              <a:rPr lang="pt-BR" sz="2400" dirty="0"/>
              <a:t>Quero ter certeza de que entendi corretamente, você estava dizendo que ... isso é correto?"</a:t>
            </a:r>
            <a:endParaRPr lang="en-US" sz="2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9350" y="159153"/>
            <a:ext cx="215265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29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pt-BR" b="1" dirty="0"/>
              <a:t>Técnicas de apoio à escuta activa</a:t>
            </a:r>
            <a:endParaRPr lang="en-US" dirty="0"/>
          </a:p>
        </p:txBody>
      </p:sp>
      <p:sp>
        <p:nvSpPr>
          <p:cNvPr id="3" name="מציין מיקום תוכן 2"/>
          <p:cNvSpPr>
            <a:spLocks noGrp="1"/>
          </p:cNvSpPr>
          <p:nvPr>
            <p:ph idx="1"/>
          </p:nvPr>
        </p:nvSpPr>
        <p:spPr/>
        <p:txBody>
          <a:bodyPr>
            <a:normAutofit fontScale="92500"/>
          </a:bodyPr>
          <a:lstStyle/>
          <a:p>
            <a:pPr algn="l" rtl="0"/>
            <a:r>
              <a:rPr lang="pt-PT" sz="2800" b="1" i="1" dirty="0" smtClean="0"/>
              <a:t>Suporte</a:t>
            </a:r>
            <a:r>
              <a:rPr lang="en-US" sz="2800" b="1" i="1" dirty="0" smtClean="0"/>
              <a:t> </a:t>
            </a:r>
            <a:r>
              <a:rPr lang="en-US" sz="2800" b="1" i="1" dirty="0"/>
              <a:t>verbal</a:t>
            </a:r>
            <a:r>
              <a:rPr lang="en-US" sz="2800" b="1" i="1" dirty="0" smtClean="0"/>
              <a:t>:</a:t>
            </a:r>
          </a:p>
          <a:p>
            <a:pPr algn="l" rtl="0">
              <a:buFont typeface="Wingdings" panose="05000000000000000000" pitchFamily="2" charset="2"/>
              <a:buChar char="§"/>
            </a:pPr>
            <a:r>
              <a:rPr lang="pt-BR" sz="2800" dirty="0"/>
              <a:t>O ouvinte diz que está confiante na capacidade do </a:t>
            </a:r>
            <a:r>
              <a:rPr lang="pt-BR" sz="2800" dirty="0" smtClean="0"/>
              <a:t>locutor </a:t>
            </a:r>
            <a:r>
              <a:rPr lang="pt-BR" sz="2800" dirty="0"/>
              <a:t>de superar obstáculos e lidar com a situação com sucesso</a:t>
            </a:r>
            <a:r>
              <a:rPr lang="pt-BR" sz="2800" dirty="0" smtClean="0"/>
              <a:t>.</a:t>
            </a:r>
          </a:p>
          <a:p>
            <a:pPr algn="l" rtl="0">
              <a:buFont typeface="Wingdings" panose="05000000000000000000" pitchFamily="2" charset="2"/>
              <a:buChar char="§"/>
            </a:pPr>
            <a:r>
              <a:rPr lang="pt-BR" sz="2800" dirty="0"/>
              <a:t>O ouvinte mostra ao </a:t>
            </a:r>
            <a:r>
              <a:rPr lang="pt-BR" sz="2800" dirty="0" smtClean="0"/>
              <a:t>locutor  </a:t>
            </a:r>
            <a:r>
              <a:rPr lang="pt-BR" sz="2800" dirty="0"/>
              <a:t>que </a:t>
            </a:r>
            <a:r>
              <a:rPr lang="pt-BR" sz="2800" dirty="0" smtClean="0"/>
              <a:t>acredita nele </a:t>
            </a:r>
            <a:r>
              <a:rPr lang="pt-BR" sz="2800" dirty="0"/>
              <a:t>e que estará ao seu lado para apoiá-lo e incentivá-lo até que uma solução seja encontrada</a:t>
            </a:r>
            <a:r>
              <a:rPr lang="en-US" sz="2800" dirty="0" smtClean="0"/>
              <a:t>. </a:t>
            </a:r>
            <a:endParaRPr lang="en-US" sz="2800" dirty="0"/>
          </a:p>
          <a:p>
            <a:pPr algn="l" rtl="0"/>
            <a:r>
              <a:rPr lang="pt-BR" sz="2800" u="heavy" dirty="0"/>
              <a:t>Exemplo</a:t>
            </a:r>
            <a:r>
              <a:rPr lang="pt-BR" sz="2800" dirty="0"/>
              <a:t>: </a:t>
            </a:r>
            <a:r>
              <a:rPr lang="pt-BR" sz="2800" dirty="0" smtClean="0"/>
              <a:t>“Eu acredito  </a:t>
            </a:r>
            <a:r>
              <a:rPr lang="pt-BR" sz="2800" dirty="0"/>
              <a:t>em ti”, “Sei que estás a passar por um momento difícil mas também sei que já superaste muitas dificuldades no passado”, “Estarei ao teu lado até que seja encontrada uma solução para este problema” .</a:t>
            </a:r>
            <a:r>
              <a:rPr lang="en-US" dirty="0" smtClean="0"/>
              <a:t> </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8751" y="172801"/>
            <a:ext cx="215265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170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pt-BR" b="1" dirty="0"/>
              <a:t>Técnicas de apoio à escuta activa</a:t>
            </a:r>
            <a:endParaRPr lang="en-US" dirty="0"/>
          </a:p>
        </p:txBody>
      </p:sp>
      <p:sp>
        <p:nvSpPr>
          <p:cNvPr id="3" name="מציין מיקום תוכן 2"/>
          <p:cNvSpPr>
            <a:spLocks noGrp="1"/>
          </p:cNvSpPr>
          <p:nvPr>
            <p:ph idx="1"/>
          </p:nvPr>
        </p:nvSpPr>
        <p:spPr>
          <a:xfrm>
            <a:off x="905256" y="1845734"/>
            <a:ext cx="11000232" cy="4427050"/>
          </a:xfrm>
        </p:spPr>
        <p:txBody>
          <a:bodyPr>
            <a:normAutofit lnSpcReduction="10000"/>
          </a:bodyPr>
          <a:lstStyle/>
          <a:p>
            <a:pPr algn="l" rtl="0"/>
            <a:r>
              <a:rPr lang="pt-BR" sz="2400" b="1" i="1" dirty="0" smtClean="0"/>
              <a:t>Dar conselho </a:t>
            </a:r>
            <a:r>
              <a:rPr lang="pt-BR" sz="2400" b="1" i="1" dirty="0"/>
              <a:t>em vez de aconselhar</a:t>
            </a:r>
            <a:r>
              <a:rPr lang="en-US" sz="2400" b="1" i="1" dirty="0" smtClean="0"/>
              <a:t>: </a:t>
            </a:r>
            <a:r>
              <a:rPr lang="pt-PT" sz="2400" b="1" i="1" dirty="0" smtClean="0"/>
              <a:t>Aconselhar em vez de dar conselho</a:t>
            </a:r>
            <a:endParaRPr lang="pt-PT" sz="2400" dirty="0" smtClean="0"/>
          </a:p>
          <a:p>
            <a:pPr lvl="0" algn="l" rtl="0">
              <a:buFont typeface="Wingdings" panose="05000000000000000000" pitchFamily="2" charset="2"/>
              <a:buChar char="§"/>
            </a:pPr>
            <a:r>
              <a:rPr lang="pt-BR" sz="2400" dirty="0" smtClean="0"/>
              <a:t>Sugerir </a:t>
            </a:r>
            <a:r>
              <a:rPr lang="pt-BR" sz="2400" dirty="0"/>
              <a:t>é uma forma moderada de dar conselhos. Uma sugestão não é obrigatória e mais vaga</a:t>
            </a:r>
            <a:r>
              <a:rPr lang="en-US" sz="2400" dirty="0" smtClean="0"/>
              <a:t>; </a:t>
            </a:r>
          </a:p>
          <a:p>
            <a:pPr lvl="0" algn="l" rtl="0">
              <a:buFont typeface="Wingdings" panose="05000000000000000000" pitchFamily="2" charset="2"/>
              <a:buChar char="§"/>
            </a:pPr>
            <a:r>
              <a:rPr lang="pt-BR" sz="2400" dirty="0"/>
              <a:t>O </a:t>
            </a:r>
            <a:r>
              <a:rPr lang="pt-BR" sz="2400" dirty="0" smtClean="0"/>
              <a:t>ouvinte </a:t>
            </a:r>
            <a:r>
              <a:rPr lang="pt-BR" sz="2400" dirty="0"/>
              <a:t>simplesmente traz à tona uma possível forma de </a:t>
            </a:r>
            <a:r>
              <a:rPr lang="pt-BR" sz="2400" dirty="0" smtClean="0"/>
              <a:t>acção </a:t>
            </a:r>
            <a:r>
              <a:rPr lang="pt-BR" sz="2400" dirty="0"/>
              <a:t>ou uma possível solução de uma forma que não force o </a:t>
            </a:r>
            <a:r>
              <a:rPr lang="pt-BR" sz="2400" dirty="0" smtClean="0"/>
              <a:t>locutor </a:t>
            </a:r>
            <a:r>
              <a:rPr lang="pt-BR" sz="2400" dirty="0"/>
              <a:t>a concordar </a:t>
            </a:r>
            <a:r>
              <a:rPr lang="pt-BR" sz="2400" dirty="0" smtClean="0"/>
              <a:t>.</a:t>
            </a:r>
          </a:p>
          <a:p>
            <a:pPr lvl="0" algn="l" rtl="0">
              <a:buFont typeface="Wingdings" panose="05000000000000000000" pitchFamily="2" charset="2"/>
              <a:buChar char="§"/>
            </a:pPr>
            <a:r>
              <a:rPr lang="pt-BR" sz="2400" dirty="0"/>
              <a:t>Ele esclarece o ponto de vista do ouvinte, mas dá ao </a:t>
            </a:r>
            <a:r>
              <a:rPr lang="pt-BR" sz="2400" dirty="0" smtClean="0"/>
              <a:t>locutor  </a:t>
            </a:r>
            <a:r>
              <a:rPr lang="pt-BR" sz="2400" dirty="0"/>
              <a:t>a liberdade de aceitá-lo, rejeitá-lo ou sugerir soluções </a:t>
            </a:r>
            <a:r>
              <a:rPr lang="pt-BR" sz="2400" dirty="0" smtClean="0"/>
              <a:t>alternativas.</a:t>
            </a:r>
          </a:p>
          <a:p>
            <a:pPr lvl="0" algn="l" rtl="0">
              <a:buFont typeface="Wingdings" panose="05000000000000000000" pitchFamily="2" charset="2"/>
              <a:buChar char="§"/>
            </a:pPr>
            <a:r>
              <a:rPr lang="pt-BR" sz="2400" dirty="0"/>
              <a:t>Uma sugestão trazida pelo </a:t>
            </a:r>
            <a:r>
              <a:rPr lang="pt-BR" sz="2400" dirty="0" smtClean="0"/>
              <a:t>ouvinte, </a:t>
            </a:r>
            <a:r>
              <a:rPr lang="pt-BR" sz="2400" dirty="0"/>
              <a:t>mesmo que não tenha sido aceita pelo locutor, estimula o locutor a pensar e fazer planos de forma criativa e independente</a:t>
            </a:r>
            <a:r>
              <a:rPr lang="pt-BR" sz="2400" dirty="0" smtClean="0"/>
              <a:t>.</a:t>
            </a:r>
          </a:p>
          <a:p>
            <a:pPr lvl="0" algn="l" rtl="0">
              <a:buFont typeface="Wingdings" panose="05000000000000000000" pitchFamily="2" charset="2"/>
              <a:buChar char="§"/>
            </a:pPr>
            <a:r>
              <a:rPr lang="en-US" sz="2400" u="heavy" dirty="0" err="1" smtClean="0"/>
              <a:t>Exemplo</a:t>
            </a:r>
            <a:r>
              <a:rPr lang="en-US" sz="2400" dirty="0" smtClean="0"/>
              <a:t>: </a:t>
            </a:r>
            <a:r>
              <a:rPr lang="pt-BR" sz="2400" dirty="0"/>
              <a:t>“Acho que essa pode ser uma possível boa solução que tem chance de ter sucesso. Claro que você vai decidir”.</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9694" y="131858"/>
            <a:ext cx="215265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3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pt-BR" b="1" dirty="0"/>
              <a:t>Técnicas de apoio à escuta activa</a:t>
            </a:r>
            <a:endParaRPr lang="en-US" dirty="0"/>
          </a:p>
        </p:txBody>
      </p:sp>
      <p:sp>
        <p:nvSpPr>
          <p:cNvPr id="3" name="מציין מיקום תוכן 2"/>
          <p:cNvSpPr>
            <a:spLocks noGrp="1"/>
          </p:cNvSpPr>
          <p:nvPr>
            <p:ph idx="1"/>
          </p:nvPr>
        </p:nvSpPr>
        <p:spPr>
          <a:xfrm>
            <a:off x="1097280" y="1845734"/>
            <a:ext cx="10058400" cy="4417906"/>
          </a:xfrm>
        </p:spPr>
        <p:txBody>
          <a:bodyPr>
            <a:noAutofit/>
          </a:bodyPr>
          <a:lstStyle/>
          <a:p>
            <a:pPr algn="l" rtl="0"/>
            <a:r>
              <a:rPr lang="pt-BR" sz="2400" b="1" i="1" dirty="0"/>
              <a:t>Ajudando </a:t>
            </a:r>
            <a:r>
              <a:rPr lang="pt-BR" sz="2400" b="1" i="1" dirty="0" smtClean="0"/>
              <a:t>a pesso  </a:t>
            </a:r>
            <a:r>
              <a:rPr lang="pt-BR" sz="2400" b="1" i="1" dirty="0"/>
              <a:t>a identificar soluções</a:t>
            </a:r>
            <a:r>
              <a:rPr lang="pt-BR" sz="2400" b="1" i="1" dirty="0" smtClean="0"/>
              <a:t>:</a:t>
            </a:r>
          </a:p>
          <a:p>
            <a:pPr algn="l" rtl="0"/>
            <a:r>
              <a:rPr lang="pt-BR" sz="2400" dirty="0"/>
              <a:t>O ouvinte deve ajudar o </a:t>
            </a:r>
            <a:r>
              <a:rPr lang="pt-BR" sz="2400" dirty="0" smtClean="0"/>
              <a:t>locutor </a:t>
            </a:r>
            <a:r>
              <a:rPr lang="pt-BR" sz="2400" dirty="0"/>
              <a:t>a esclarecer por si mesmo a situação e identificar possíveis soluções</a:t>
            </a:r>
            <a:r>
              <a:rPr lang="pt-BR" sz="2400" dirty="0" smtClean="0"/>
              <a:t>.</a:t>
            </a:r>
          </a:p>
          <a:p>
            <a:pPr algn="l" rtl="0"/>
            <a:r>
              <a:rPr lang="pt-BR" sz="2400" dirty="0"/>
              <a:t>Muitas vezes, o </a:t>
            </a:r>
            <a:r>
              <a:rPr lang="pt-BR" sz="2400" dirty="0" smtClean="0"/>
              <a:t>locutor </a:t>
            </a:r>
            <a:r>
              <a:rPr lang="pt-BR" sz="2400" dirty="0"/>
              <a:t>já tem uma noção da solução. O que ele precisa, então, não é de uma solução do ouvinte, mas de um incentivo e aprovação dele</a:t>
            </a:r>
            <a:r>
              <a:rPr lang="pt-BR" sz="2400" dirty="0" smtClean="0"/>
              <a:t>.</a:t>
            </a:r>
          </a:p>
          <a:p>
            <a:pPr algn="l" rtl="0"/>
            <a:r>
              <a:rPr lang="en-US" sz="2400" u="heavy" dirty="0" err="1" smtClean="0"/>
              <a:t>Exemplo</a:t>
            </a:r>
            <a:r>
              <a:rPr lang="en-US" sz="2400" dirty="0" smtClean="0"/>
              <a:t>: </a:t>
            </a:r>
            <a:r>
              <a:rPr lang="pt-BR" sz="2400" dirty="0"/>
              <a:t>“Em quais opções de soluções você pensou? Qual solução você considerou? Você consultou um amigo ou família sobre essas opções? Quais foram seus pensamentos? Como você se sente sobre as diferentes soluções possíveis? Talvez juntos possamos decidir uma solução que você goste?</a:t>
            </a:r>
            <a:endParaRPr lang="en-US" sz="24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3342" y="172801"/>
            <a:ext cx="215265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841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pt-PT" b="1" dirty="0" smtClean="0"/>
              <a:t>Exercício</a:t>
            </a:r>
            <a:r>
              <a:rPr lang="en-US" dirty="0" smtClean="0">
                <a:sym typeface="Wingdings" panose="05000000000000000000" pitchFamily="2" charset="2"/>
              </a:rPr>
              <a:t> </a:t>
            </a:r>
            <a:r>
              <a:rPr lang="en-US" dirty="0">
                <a:sym typeface="Wingdings" panose="05000000000000000000" pitchFamily="2" charset="2"/>
              </a:rPr>
              <a:t></a:t>
            </a:r>
            <a:endParaRPr lang="en-US" dirty="0"/>
          </a:p>
        </p:txBody>
      </p:sp>
      <p:sp>
        <p:nvSpPr>
          <p:cNvPr id="3" name="מציין מיקום תוכן 2"/>
          <p:cNvSpPr>
            <a:spLocks noGrp="1"/>
          </p:cNvSpPr>
          <p:nvPr>
            <p:ph idx="1"/>
          </p:nvPr>
        </p:nvSpPr>
        <p:spPr/>
        <p:txBody>
          <a:bodyPr>
            <a:normAutofit/>
          </a:bodyPr>
          <a:lstStyle/>
          <a:p>
            <a:pPr algn="l" rtl="0"/>
            <a:endParaRPr lang="en-US" sz="2800" dirty="0" smtClean="0"/>
          </a:p>
          <a:p>
            <a:pPr algn="l" rtl="0"/>
            <a:endParaRPr lang="en-US" sz="2800" dirty="0"/>
          </a:p>
          <a:p>
            <a:pPr algn="l" rtl="0"/>
            <a:r>
              <a:rPr lang="pt-BR" sz="2800" dirty="0"/>
              <a:t>Divida </a:t>
            </a:r>
            <a:r>
              <a:rPr lang="pt-BR" sz="2800" dirty="0" smtClean="0"/>
              <a:t>os participantes em </a:t>
            </a:r>
            <a:r>
              <a:rPr lang="pt-BR" sz="2800" dirty="0"/>
              <a:t>pares - use a dramatização e pratique habilidades de escuta de </a:t>
            </a:r>
            <a:r>
              <a:rPr lang="pt-BR" sz="2800" dirty="0" smtClean="0"/>
              <a:t>activa.</a:t>
            </a:r>
            <a:endParaRPr lang="en-US" sz="28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9350" y="104563"/>
            <a:ext cx="215265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028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2262" y="309279"/>
            <a:ext cx="3862317" cy="1509967"/>
          </a:xfrm>
        </p:spPr>
        <p:txBody>
          <a:bodyPr>
            <a:normAutofit/>
          </a:bodyPr>
          <a:lstStyle/>
          <a:p>
            <a:pPr algn="ctr"/>
            <a:r>
              <a:rPr lang="pt-PT" sz="4000" b="1" dirty="0" smtClean="0"/>
              <a:t>Muito obrigada pela atenção</a:t>
            </a:r>
            <a:endParaRPr lang="en-US" sz="4000" b="1" dirty="0"/>
          </a:p>
        </p:txBody>
      </p:sp>
      <p:sp>
        <p:nvSpPr>
          <p:cNvPr id="3" name="מציין מיקום תוכן 2"/>
          <p:cNvSpPr>
            <a:spLocks noGrp="1"/>
          </p:cNvSpPr>
          <p:nvPr>
            <p:ph idx="1"/>
          </p:nvPr>
        </p:nvSpPr>
        <p:spPr/>
        <p:txBody>
          <a:bodyPr/>
          <a:lstStyle/>
          <a:p>
            <a:pPr algn="l" rtl="0"/>
            <a:endParaRPr lang="en-US" dirty="0" smtClean="0"/>
          </a:p>
          <a:p>
            <a:pPr algn="l" rtl="0"/>
            <a:endParaRPr lang="en-US" dirty="0"/>
          </a:p>
          <a:p>
            <a:pPr algn="l" rtl="0"/>
            <a:endParaRPr lang="en-US"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62" y="2880933"/>
            <a:ext cx="4286582"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944" y="-36463"/>
            <a:ext cx="3614666" cy="3105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3068828"/>
            <a:ext cx="438150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7807" y="309279"/>
            <a:ext cx="215265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34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97280" y="286604"/>
            <a:ext cx="10058400" cy="641444"/>
          </a:xfrm>
        </p:spPr>
        <p:txBody>
          <a:bodyPr>
            <a:normAutofit fontScale="90000"/>
          </a:bodyPr>
          <a:lstStyle/>
          <a:p>
            <a:pPr algn="ctr"/>
            <a:r>
              <a:rPr lang="pt-BR" b="1" dirty="0"/>
              <a:t>Habilidades de </a:t>
            </a:r>
            <a:r>
              <a:rPr lang="pt-BR" b="1" dirty="0" smtClean="0"/>
              <a:t>Comunicação</a:t>
            </a:r>
            <a:endParaRPr lang="en-US" b="1" dirty="0"/>
          </a:p>
        </p:txBody>
      </p:sp>
      <p:sp>
        <p:nvSpPr>
          <p:cNvPr id="3" name="מציין מיקום תוכן 2"/>
          <p:cNvSpPr>
            <a:spLocks noGrp="1"/>
          </p:cNvSpPr>
          <p:nvPr>
            <p:ph idx="1"/>
          </p:nvPr>
        </p:nvSpPr>
        <p:spPr>
          <a:xfrm>
            <a:off x="204716" y="900752"/>
            <a:ext cx="11805314" cy="5745708"/>
          </a:xfrm>
        </p:spPr>
        <p:txBody>
          <a:bodyPr>
            <a:noAutofit/>
          </a:bodyPr>
          <a:lstStyle/>
          <a:p>
            <a:pPr algn="l" rtl="0">
              <a:buFont typeface="Wingdings" panose="05000000000000000000" pitchFamily="2" charset="2"/>
              <a:buChar char="§"/>
            </a:pPr>
            <a:r>
              <a:rPr lang="he-IL" sz="1800" dirty="0" smtClean="0"/>
              <a:t> </a:t>
            </a:r>
            <a:r>
              <a:rPr lang="pt-BR" sz="2600" b="1" dirty="0"/>
              <a:t>Ser Calmo </a:t>
            </a:r>
            <a:r>
              <a:rPr lang="pt-BR" sz="2600" b="1" dirty="0" smtClean="0"/>
              <a:t>-  </a:t>
            </a:r>
            <a:endParaRPr lang="he-IL" sz="2600" dirty="0" smtClean="0"/>
          </a:p>
          <a:p>
            <a:pPr lvl="0" algn="l" rtl="0">
              <a:buFont typeface="Wingdings" panose="05000000000000000000" pitchFamily="2" charset="2"/>
              <a:buChar char="§"/>
            </a:pPr>
            <a:r>
              <a:rPr lang="he-IL" sz="2600" b="1" dirty="0"/>
              <a:t> </a:t>
            </a:r>
            <a:r>
              <a:rPr lang="pt-BR" sz="2600" b="1" dirty="0" smtClean="0"/>
              <a:t>Seja bom ouvinte – </a:t>
            </a:r>
            <a:r>
              <a:rPr lang="pt-BR" sz="2600" dirty="0" smtClean="0"/>
              <a:t>esteja atento à pessoa mantendo o contacto visual, (ouvir com os olhos, ouvidos e coração;</a:t>
            </a:r>
          </a:p>
          <a:p>
            <a:pPr lvl="0" algn="l" rtl="0">
              <a:buFont typeface="Wingdings" panose="05000000000000000000" pitchFamily="2" charset="2"/>
              <a:buChar char="§"/>
            </a:pPr>
            <a:r>
              <a:rPr lang="pt-BR" sz="2600" b="1" dirty="0" smtClean="0"/>
              <a:t>Não interrompa ou fale - </a:t>
            </a:r>
            <a:r>
              <a:rPr lang="pt-BR" sz="2600" dirty="0" smtClean="0"/>
              <a:t>ao mesmo tempo que a pessoa </a:t>
            </a:r>
            <a:endParaRPr lang="pt-BR" sz="2600" dirty="0" smtClean="0">
              <a:solidFill>
                <a:srgbClr val="FF0000"/>
              </a:solidFill>
            </a:endParaRPr>
          </a:p>
          <a:p>
            <a:pPr lvl="0" algn="l" rtl="0">
              <a:buFont typeface="Wingdings" panose="05000000000000000000" pitchFamily="2" charset="2"/>
              <a:buChar char="§"/>
            </a:pPr>
            <a:r>
              <a:rPr lang="pt-BR" sz="2600" b="1" dirty="0" smtClean="0"/>
              <a:t>Demonstre </a:t>
            </a:r>
            <a:r>
              <a:rPr lang="pt-BR" sz="2600" b="1" dirty="0"/>
              <a:t>empatia </a:t>
            </a:r>
            <a:r>
              <a:rPr lang="pt-BR" sz="2600" dirty="0"/>
              <a:t>– imaginar-se no lugar de outra </a:t>
            </a:r>
            <a:r>
              <a:rPr lang="pt-BR" sz="2600" dirty="0" smtClean="0"/>
              <a:t>pessoa, que entende o que ela esta a passar. Para isso precisa também estar  atento ao tom de voz e gestos da pessoa;</a:t>
            </a:r>
          </a:p>
          <a:p>
            <a:pPr lvl="0" algn="l" rtl="0">
              <a:buFont typeface="Wingdings" panose="05000000000000000000" pitchFamily="2" charset="2"/>
              <a:buChar char="§"/>
            </a:pPr>
            <a:r>
              <a:rPr lang="he-IL" sz="2600" b="1" dirty="0" smtClean="0"/>
              <a:t> </a:t>
            </a:r>
            <a:r>
              <a:rPr lang="pt-PT" sz="2600" b="1" dirty="0" smtClean="0"/>
              <a:t>Parafrasear </a:t>
            </a:r>
            <a:r>
              <a:rPr lang="pt-BR" sz="2600" dirty="0" smtClean="0"/>
              <a:t>– repita aquelas palavras que são importantes para perceber melhor o que a pessoa esta a dizer;</a:t>
            </a:r>
          </a:p>
          <a:p>
            <a:pPr lvl="0" algn="l" rtl="0">
              <a:buFont typeface="Wingdings" panose="05000000000000000000" pitchFamily="2" charset="2"/>
              <a:buChar char="§"/>
            </a:pPr>
            <a:r>
              <a:rPr lang="pt-BR" sz="2600" b="1" dirty="0" smtClean="0"/>
              <a:t>Respeite o silêncio</a:t>
            </a:r>
          </a:p>
          <a:p>
            <a:pPr lvl="0" algn="l" rtl="0">
              <a:buFont typeface="Wingdings" panose="05000000000000000000" pitchFamily="2" charset="2"/>
              <a:buChar char="§"/>
            </a:pPr>
            <a:r>
              <a:rPr lang="pt-BR" sz="2600" b="1" dirty="0" smtClean="0"/>
              <a:t>Capacitando o sobrevivente - </a:t>
            </a:r>
            <a:r>
              <a:rPr lang="pt-BR" sz="2600" dirty="0"/>
              <a:t>reconhecer e apoiar a força e as capacidades de um sobrevivente. Permita que o cliente determine o tipo de assistência que recebe.</a:t>
            </a:r>
            <a:endParaRPr lang="en-US" sz="2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5103" y="213744"/>
            <a:ext cx="215265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853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pt-BR" b="1" dirty="0"/>
              <a:t>O que você deve evitar?</a:t>
            </a:r>
            <a:endParaRPr lang="en-US" b="1" dirty="0"/>
          </a:p>
        </p:txBody>
      </p:sp>
      <p:sp>
        <p:nvSpPr>
          <p:cNvPr id="3" name="מציין מיקום תוכן 2"/>
          <p:cNvSpPr>
            <a:spLocks noGrp="1"/>
          </p:cNvSpPr>
          <p:nvPr>
            <p:ph idx="1"/>
          </p:nvPr>
        </p:nvSpPr>
        <p:spPr>
          <a:xfrm>
            <a:off x="1097280" y="1845734"/>
            <a:ext cx="10058400" cy="4445884"/>
          </a:xfrm>
        </p:spPr>
        <p:txBody>
          <a:bodyPr>
            <a:noAutofit/>
          </a:bodyPr>
          <a:lstStyle/>
          <a:p>
            <a:pPr lvl="0" algn="l" rtl="0">
              <a:buFont typeface="Wingdings" panose="05000000000000000000" pitchFamily="2" charset="2"/>
              <a:buChar char="§"/>
            </a:pPr>
            <a:r>
              <a:rPr lang="pt-BR" sz="2800" dirty="0"/>
              <a:t>Não force </a:t>
            </a:r>
            <a:r>
              <a:rPr lang="pt-BR" sz="2800" dirty="0" smtClean="0"/>
              <a:t>a pessoa </a:t>
            </a:r>
            <a:r>
              <a:rPr lang="pt-BR" sz="2800" dirty="0"/>
              <a:t>a </a:t>
            </a:r>
            <a:r>
              <a:rPr lang="pt-BR" sz="2800" dirty="0" smtClean="0"/>
              <a:t>compartilhar a sua histórias</a:t>
            </a:r>
          </a:p>
          <a:p>
            <a:pPr lvl="0" algn="l" rtl="0">
              <a:buFont typeface="Wingdings" panose="05000000000000000000" pitchFamily="2" charset="2"/>
              <a:buChar char="§"/>
            </a:pPr>
            <a:r>
              <a:rPr lang="pt-BR" sz="2800" dirty="0"/>
              <a:t>Não </a:t>
            </a:r>
            <a:r>
              <a:rPr lang="pt-BR" sz="2800" dirty="0" smtClean="0"/>
              <a:t>dê falsas esperanças como "</a:t>
            </a:r>
            <a:r>
              <a:rPr lang="pt-BR" sz="2800" dirty="0"/>
              <a:t>tudo ficará bem" ou "pelo menos você sobreviveu" ou "Eu sei como você se </a:t>
            </a:r>
            <a:r>
              <a:rPr lang="pt-BR" sz="2800" dirty="0" smtClean="0"/>
              <a:t>sente“</a:t>
            </a:r>
          </a:p>
          <a:p>
            <a:pPr lvl="0" algn="l" rtl="0">
              <a:buFont typeface="Wingdings" panose="05000000000000000000" pitchFamily="2" charset="2"/>
              <a:buChar char="§"/>
            </a:pPr>
            <a:r>
              <a:rPr lang="pt-BR" sz="2800" dirty="0"/>
              <a:t>Não diga às pessoas o que elas deveriam estar sentindo, pensando ou </a:t>
            </a:r>
            <a:r>
              <a:rPr lang="pt-BR" sz="2800" dirty="0" smtClean="0"/>
              <a:t>fazendo</a:t>
            </a:r>
          </a:p>
          <a:p>
            <a:pPr lvl="0" algn="l" rtl="0">
              <a:buFont typeface="Wingdings" panose="05000000000000000000" pitchFamily="2" charset="2"/>
              <a:buChar char="§"/>
            </a:pPr>
            <a:r>
              <a:rPr lang="pt-BR" sz="2800" dirty="0"/>
              <a:t>Não diga às pessoas como elas deveriam ter agido </a:t>
            </a:r>
            <a:endParaRPr lang="pt-BR" sz="2800" dirty="0" smtClean="0"/>
          </a:p>
          <a:p>
            <a:pPr lvl="0" algn="l" rtl="0">
              <a:buFont typeface="Wingdings" panose="05000000000000000000" pitchFamily="2" charset="2"/>
              <a:buChar char="§"/>
            </a:pPr>
            <a:r>
              <a:rPr lang="pt-BR" sz="2800" dirty="0" smtClean="0"/>
              <a:t>Não </a:t>
            </a:r>
            <a:r>
              <a:rPr lang="pt-BR" sz="2800" dirty="0"/>
              <a:t>faça promessas que não possam ser </a:t>
            </a:r>
            <a:r>
              <a:rPr lang="pt-BR" sz="2800" dirty="0" smtClean="0"/>
              <a:t>cumpridas</a:t>
            </a:r>
          </a:p>
          <a:p>
            <a:pPr lvl="0" algn="l" rtl="0">
              <a:buFont typeface="Wingdings" panose="05000000000000000000" pitchFamily="2" charset="2"/>
              <a:buChar char="§"/>
            </a:pPr>
            <a:r>
              <a:rPr lang="pt-BR" sz="2800" dirty="0" smtClean="0"/>
              <a:t>Não critique serviços ou actividades de socorro na frente de pessoas que precisam desses serviços</a:t>
            </a:r>
            <a:endParaRPr lang="en-US"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160" y="241040"/>
            <a:ext cx="215265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835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Escuta de Activa</a:t>
            </a:r>
            <a:endParaRPr lang="pt-PT"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787858"/>
            <a:ext cx="6453399" cy="435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9694" y="200097"/>
            <a:ext cx="215265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928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pt-PT" b="1" dirty="0" smtClean="0"/>
              <a:t>Escuta  Activa</a:t>
            </a:r>
            <a:endParaRPr lang="pt-PT" b="1" dirty="0"/>
          </a:p>
        </p:txBody>
      </p:sp>
      <p:sp>
        <p:nvSpPr>
          <p:cNvPr id="3" name="מציין מיקום תוכן 2"/>
          <p:cNvSpPr>
            <a:spLocks noGrp="1"/>
          </p:cNvSpPr>
          <p:nvPr>
            <p:ph idx="1"/>
          </p:nvPr>
        </p:nvSpPr>
        <p:spPr>
          <a:xfrm>
            <a:off x="1097280" y="2139696"/>
            <a:ext cx="10058400" cy="3729398"/>
          </a:xfrm>
        </p:spPr>
        <p:txBody>
          <a:bodyPr>
            <a:normAutofit/>
          </a:bodyPr>
          <a:lstStyle/>
          <a:p>
            <a:pPr algn="l" rtl="0">
              <a:buFont typeface="Wingdings" panose="05000000000000000000" pitchFamily="2" charset="2"/>
              <a:buChar char="§"/>
            </a:pPr>
            <a:r>
              <a:rPr lang="pt-BR" sz="2800" dirty="0"/>
              <a:t>Ouvir com apoio significa dar "espaço" a outra pessoa, ou seja, permitir que ela expresse de forma plena e segura </a:t>
            </a:r>
            <a:r>
              <a:rPr lang="pt-BR" sz="2800" dirty="0" smtClean="0"/>
              <a:t>de </a:t>
            </a:r>
            <a:r>
              <a:rPr lang="pt-BR" sz="2800" dirty="0"/>
              <a:t>si mesma e </a:t>
            </a:r>
            <a:r>
              <a:rPr lang="pt-BR" sz="2800" dirty="0" smtClean="0"/>
              <a:t>de seus </a:t>
            </a:r>
            <a:r>
              <a:rPr lang="pt-BR" sz="2800" dirty="0"/>
              <a:t>sentimentos</a:t>
            </a:r>
            <a:r>
              <a:rPr lang="pt-BR" sz="2800" dirty="0" smtClean="0"/>
              <a:t>.</a:t>
            </a:r>
          </a:p>
          <a:p>
            <a:pPr algn="l" rtl="0">
              <a:buFont typeface="Wingdings" panose="05000000000000000000" pitchFamily="2" charset="2"/>
              <a:buChar char="§"/>
            </a:pPr>
            <a:r>
              <a:rPr lang="pt-BR" sz="2800" dirty="0"/>
              <a:t>Uma boa compreensão do conteúdo do que a pessoa está dizendo é importante, mas não o suficiente. É necessário dar feedback e apoio também</a:t>
            </a:r>
            <a:r>
              <a:rPr lang="pt-BR" sz="2800" dirty="0" smtClean="0"/>
              <a:t>.</a:t>
            </a:r>
          </a:p>
          <a:p>
            <a:pPr algn="l" rtl="0">
              <a:buFont typeface="Wingdings" panose="05000000000000000000" pitchFamily="2" charset="2"/>
              <a:buChar char="§"/>
            </a:pPr>
            <a:r>
              <a:rPr lang="pt-BR" sz="2800" dirty="0"/>
              <a:t>A escuta solidária ajuda os assistentes sociais a alistar e fortalecer suas habilidades para ouvir e responder com aceitação e empatia.</a:t>
            </a:r>
            <a:endParaRPr lang="en-US" sz="28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3217" y="213744"/>
            <a:ext cx="215265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65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pt-BR" b="1" dirty="0"/>
              <a:t>Pontos importantes para escuta </a:t>
            </a:r>
            <a:r>
              <a:rPr lang="pt-BR" b="1" dirty="0" smtClean="0"/>
              <a:t>activa</a:t>
            </a:r>
            <a:endParaRPr lang="en-US" b="1" dirty="0"/>
          </a:p>
        </p:txBody>
      </p:sp>
      <p:sp>
        <p:nvSpPr>
          <p:cNvPr id="3" name="מציין מיקום תוכן 2"/>
          <p:cNvSpPr>
            <a:spLocks noGrp="1"/>
          </p:cNvSpPr>
          <p:nvPr>
            <p:ph idx="1"/>
          </p:nvPr>
        </p:nvSpPr>
        <p:spPr>
          <a:xfrm>
            <a:off x="696037" y="1845734"/>
            <a:ext cx="11122924" cy="4759782"/>
          </a:xfrm>
        </p:spPr>
        <p:txBody>
          <a:bodyPr>
            <a:noAutofit/>
          </a:bodyPr>
          <a:lstStyle/>
          <a:p>
            <a:pPr lvl="1" algn="just" rtl="0">
              <a:buFont typeface="Wingdings" panose="05000000000000000000" pitchFamily="2" charset="2"/>
              <a:buChar char="§"/>
            </a:pPr>
            <a:r>
              <a:rPr lang="pt-BR" sz="2800" dirty="0"/>
              <a:t>Certifique-se de que o </a:t>
            </a:r>
            <a:r>
              <a:rPr lang="pt-BR" sz="2800" b="1" dirty="0"/>
              <a:t>espaço</a:t>
            </a:r>
            <a:r>
              <a:rPr lang="pt-BR" sz="2800" dirty="0"/>
              <a:t> da conversa é privado, seguro e confortável</a:t>
            </a:r>
            <a:r>
              <a:rPr lang="pt-BR" sz="2800" dirty="0" smtClean="0"/>
              <a:t>;</a:t>
            </a:r>
          </a:p>
          <a:p>
            <a:pPr lvl="1" algn="just" rtl="0">
              <a:buFont typeface="Wingdings" panose="05000000000000000000" pitchFamily="2" charset="2"/>
              <a:buChar char="§"/>
            </a:pPr>
            <a:r>
              <a:rPr lang="pt-BR" sz="2800" dirty="0"/>
              <a:t>Esteja </a:t>
            </a:r>
            <a:r>
              <a:rPr lang="pt-BR" sz="2800" b="1" dirty="0"/>
              <a:t>disponível</a:t>
            </a:r>
            <a:r>
              <a:rPr lang="pt-BR" sz="2800" dirty="0"/>
              <a:t>: não se envolva em coisas que não são relevantes enquanto ouve; concentre-se no que a pessoa está dizendo, certifique-se de não estar preocupado com outras coisas</a:t>
            </a:r>
            <a:r>
              <a:rPr lang="pt-BR" sz="2800" dirty="0" smtClean="0"/>
              <a:t>;</a:t>
            </a:r>
          </a:p>
          <a:p>
            <a:pPr lvl="1" algn="just" rtl="0">
              <a:buFont typeface="Wingdings" panose="05000000000000000000" pitchFamily="2" charset="2"/>
              <a:buChar char="§"/>
            </a:pPr>
            <a:r>
              <a:rPr lang="pt-BR" sz="2800" b="1" dirty="0"/>
              <a:t>Ouça </a:t>
            </a:r>
            <a:r>
              <a:rPr lang="pt-BR" sz="2800" b="1" dirty="0" smtClean="0"/>
              <a:t>primeiro, atentamente</a:t>
            </a:r>
            <a:r>
              <a:rPr lang="pt-BR" sz="2800" dirty="0" smtClean="0"/>
              <a:t>, </a:t>
            </a:r>
            <a:r>
              <a:rPr lang="pt-BR" sz="2800" dirty="0"/>
              <a:t>sem </a:t>
            </a:r>
            <a:r>
              <a:rPr lang="pt-BR" sz="2800" dirty="0" smtClean="0"/>
              <a:t>tentar interromper e  </a:t>
            </a:r>
            <a:r>
              <a:rPr lang="pt-BR" sz="2800" dirty="0"/>
              <a:t>procurar soluções</a:t>
            </a:r>
            <a:r>
              <a:rPr lang="pt-BR" sz="2800" dirty="0" smtClean="0"/>
              <a:t>;</a:t>
            </a:r>
          </a:p>
          <a:p>
            <a:pPr lvl="1" algn="just" rtl="0">
              <a:buFont typeface="Wingdings" panose="05000000000000000000" pitchFamily="2" charset="2"/>
              <a:buChar char="§"/>
            </a:pPr>
            <a:r>
              <a:rPr lang="pt-BR" sz="2800" b="1" dirty="0"/>
              <a:t>Tenha fé </a:t>
            </a:r>
            <a:r>
              <a:rPr lang="pt-BR" sz="2800" dirty="0"/>
              <a:t>que, com o apoio adequado, a pessoa que você está ajudando poderá encontrar as soluções que são melhores para ela</a:t>
            </a:r>
            <a:r>
              <a:rPr lang="pt-BR" sz="2800" dirty="0" smtClean="0"/>
              <a:t>;</a:t>
            </a:r>
          </a:p>
          <a:p>
            <a:pPr lvl="1" algn="just" rtl="0">
              <a:buFont typeface="Wingdings" panose="05000000000000000000" pitchFamily="2" charset="2"/>
              <a:buChar char="§"/>
            </a:pPr>
            <a:r>
              <a:rPr lang="pt-BR" sz="2800" dirty="0"/>
              <a:t>Incentive a pessoa a </a:t>
            </a:r>
            <a:r>
              <a:rPr lang="pt-BR" sz="2800" b="1" dirty="0"/>
              <a:t>investigar minuciosamente </a:t>
            </a:r>
            <a:r>
              <a:rPr lang="pt-BR" sz="2800" dirty="0"/>
              <a:t>o problema e as soluções possíveis - deixe-a falar até encontrar uma solução;</a:t>
            </a:r>
            <a:endParaRPr lang="en-US"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9350" y="159153"/>
            <a:ext cx="215265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225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pt-BR" b="1" dirty="0"/>
              <a:t>Pontos importantes para escuta activa</a:t>
            </a:r>
            <a:endParaRPr lang="en-US" dirty="0"/>
          </a:p>
        </p:txBody>
      </p:sp>
      <p:sp>
        <p:nvSpPr>
          <p:cNvPr id="3" name="מציין מיקום תוכן 2"/>
          <p:cNvSpPr>
            <a:spLocks noGrp="1"/>
          </p:cNvSpPr>
          <p:nvPr>
            <p:ph idx="1"/>
          </p:nvPr>
        </p:nvSpPr>
        <p:spPr/>
        <p:txBody>
          <a:bodyPr>
            <a:normAutofit/>
          </a:bodyPr>
          <a:lstStyle/>
          <a:p>
            <a:pPr lvl="1" algn="just" rtl="0">
              <a:buFont typeface="Wingdings" panose="05000000000000000000" pitchFamily="2" charset="2"/>
              <a:buChar char="§"/>
            </a:pPr>
            <a:r>
              <a:rPr lang="pt-BR" sz="2800" dirty="0"/>
              <a:t>Ouça </a:t>
            </a:r>
            <a:r>
              <a:rPr lang="pt-BR" sz="2800" b="1" dirty="0"/>
              <a:t>não apenas </a:t>
            </a:r>
            <a:r>
              <a:rPr lang="pt-BR" sz="2800" dirty="0"/>
              <a:t>as informações e detalhes fornecidos, mas </a:t>
            </a:r>
            <a:r>
              <a:rPr lang="pt-BR" sz="2800" b="1" dirty="0"/>
              <a:t>também</a:t>
            </a:r>
            <a:r>
              <a:rPr lang="pt-BR" sz="2800" dirty="0"/>
              <a:t> as emoções relacionadas</a:t>
            </a:r>
            <a:r>
              <a:rPr lang="pt-BR" sz="2800" dirty="0" smtClean="0"/>
              <a:t>;(tom de voz, gestos, expressão facial)</a:t>
            </a:r>
          </a:p>
          <a:p>
            <a:pPr lvl="1" algn="just" rtl="0">
              <a:buFont typeface="Wingdings" panose="05000000000000000000" pitchFamily="2" charset="2"/>
              <a:buChar char="§"/>
            </a:pPr>
            <a:r>
              <a:rPr lang="pt-BR" sz="2800" dirty="0" smtClean="0"/>
              <a:t>Responda </a:t>
            </a:r>
            <a:r>
              <a:rPr lang="pt-BR" sz="2800" dirty="0"/>
              <a:t>de forma </a:t>
            </a:r>
            <a:r>
              <a:rPr lang="pt-BR" sz="2800" b="1" dirty="0"/>
              <a:t>coerente</a:t>
            </a:r>
            <a:r>
              <a:rPr lang="pt-BR" sz="2800" dirty="0"/>
              <a:t> usando o tom de voz, linguagem corporal e conteúdo adequados</a:t>
            </a:r>
            <a:r>
              <a:rPr lang="pt-BR" sz="2800" dirty="0" smtClean="0"/>
              <a:t>;</a:t>
            </a:r>
          </a:p>
          <a:p>
            <a:pPr lvl="1" algn="just" rtl="0">
              <a:buFont typeface="Wingdings" panose="05000000000000000000" pitchFamily="2" charset="2"/>
              <a:buChar char="§"/>
            </a:pPr>
            <a:r>
              <a:rPr lang="pt-BR" sz="2800" dirty="0"/>
              <a:t>Ouça abertamente e sem </a:t>
            </a:r>
            <a:r>
              <a:rPr lang="pt-BR" sz="2800" b="1" dirty="0"/>
              <a:t>julgamento</a:t>
            </a:r>
            <a:r>
              <a:rPr lang="pt-BR" sz="2800" dirty="0" smtClean="0"/>
              <a:t>;</a:t>
            </a:r>
          </a:p>
          <a:p>
            <a:pPr lvl="1" algn="just" rtl="0">
              <a:buFont typeface="Wingdings" panose="05000000000000000000" pitchFamily="2" charset="2"/>
              <a:buChar char="§"/>
            </a:pPr>
            <a:r>
              <a:rPr lang="pt-BR" sz="2800" dirty="0"/>
              <a:t>Abstenha-se de menosprezar os sentimentos </a:t>
            </a:r>
            <a:r>
              <a:rPr lang="pt-BR" sz="2800" dirty="0" smtClean="0"/>
              <a:t>da outra pessoa </a:t>
            </a:r>
            <a:r>
              <a:rPr lang="pt-BR" sz="2800" dirty="0"/>
              <a:t>com frases como: "</a:t>
            </a:r>
            <a:r>
              <a:rPr lang="pt-BR" sz="2800" dirty="0" smtClean="0"/>
              <a:t>para </a:t>
            </a:r>
            <a:r>
              <a:rPr lang="pt-BR" sz="2800" dirty="0"/>
              <a:t>de chorar", "não é tão </a:t>
            </a:r>
            <a:r>
              <a:rPr lang="pt-BR" sz="2800" dirty="0" smtClean="0"/>
              <a:t>não assim", </a:t>
            </a:r>
            <a:r>
              <a:rPr lang="pt-BR" sz="2800" dirty="0"/>
              <a:t>"não exagere", "você está dando grande importância ao nada".</a:t>
            </a:r>
            <a:endParaRPr lang="en-US" sz="2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9694" y="186448"/>
            <a:ext cx="215265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73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84" y="204716"/>
            <a:ext cx="10849970" cy="623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782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pt-BR" b="1" dirty="0"/>
              <a:t>Técnicas de </a:t>
            </a:r>
            <a:r>
              <a:rPr lang="pt-BR" b="1" dirty="0" smtClean="0"/>
              <a:t>apoio à escuta activa</a:t>
            </a:r>
            <a:endParaRPr lang="en-US" b="1" dirty="0"/>
          </a:p>
        </p:txBody>
      </p:sp>
      <p:sp>
        <p:nvSpPr>
          <p:cNvPr id="3" name="מציין מיקום תוכן 2"/>
          <p:cNvSpPr>
            <a:spLocks noGrp="1"/>
          </p:cNvSpPr>
          <p:nvPr>
            <p:ph idx="1"/>
          </p:nvPr>
        </p:nvSpPr>
        <p:spPr>
          <a:xfrm>
            <a:off x="722376" y="1845734"/>
            <a:ext cx="10981944" cy="4481914"/>
          </a:xfrm>
        </p:spPr>
        <p:txBody>
          <a:bodyPr>
            <a:noAutofit/>
          </a:bodyPr>
          <a:lstStyle/>
          <a:p>
            <a:pPr algn="l" rtl="0"/>
            <a:r>
              <a:rPr lang="pt-BR" sz="2400" b="1" i="1" dirty="0"/>
              <a:t>Repetição do que foi dito</a:t>
            </a:r>
            <a:r>
              <a:rPr lang="pt-BR" sz="2400" b="1" i="1" dirty="0" smtClean="0"/>
              <a:t>:</a:t>
            </a:r>
          </a:p>
          <a:p>
            <a:pPr algn="l" rtl="0">
              <a:buFont typeface="Wingdings" panose="05000000000000000000" pitchFamily="2" charset="2"/>
              <a:buChar char="§"/>
            </a:pPr>
            <a:r>
              <a:rPr lang="pt-BR" sz="2400" dirty="0"/>
              <a:t>O objetivo é permitir que a pessoa ouça o que disse e aprofundar sua compreensão e percepção e obter uma compreensão mais clara da história e de sua posição e emoção que surgem</a:t>
            </a:r>
            <a:r>
              <a:rPr lang="pt-BR" sz="2400" dirty="0" smtClean="0"/>
              <a:t>;</a:t>
            </a:r>
          </a:p>
          <a:p>
            <a:pPr algn="l" rtl="0">
              <a:buFont typeface="Wingdings" panose="05000000000000000000" pitchFamily="2" charset="2"/>
              <a:buChar char="§"/>
            </a:pPr>
            <a:r>
              <a:rPr lang="pt-BR" sz="2400" dirty="0"/>
              <a:t>Permite que o ouvinte </a:t>
            </a:r>
            <a:r>
              <a:rPr lang="pt-BR" sz="2400" dirty="0" smtClean="0"/>
              <a:t>(PF) participe </a:t>
            </a:r>
            <a:r>
              <a:rPr lang="pt-BR" sz="2400" dirty="0"/>
              <a:t>da conversa sem se colocar no centro</a:t>
            </a:r>
            <a:r>
              <a:rPr lang="pt-BR" sz="2400" dirty="0" smtClean="0"/>
              <a:t>;</a:t>
            </a:r>
          </a:p>
          <a:p>
            <a:pPr algn="l" rtl="0">
              <a:buFont typeface="Wingdings" panose="05000000000000000000" pitchFamily="2" charset="2"/>
              <a:buChar char="§"/>
            </a:pPr>
            <a:r>
              <a:rPr lang="pt-BR" sz="2400" dirty="0"/>
              <a:t>Repetir as mensagens do </a:t>
            </a:r>
            <a:r>
              <a:rPr lang="pt-BR" sz="2400" dirty="0" smtClean="0"/>
              <a:t>locutor (pessoa que esta a falar) </a:t>
            </a:r>
            <a:r>
              <a:rPr lang="pt-BR" sz="2400" dirty="0"/>
              <a:t>dá a ele a sensação de que o ouvinte está realmente atento a ele e se preocupa com o que está dizendo</a:t>
            </a:r>
            <a:r>
              <a:rPr lang="pt-BR" sz="2400" dirty="0" smtClean="0"/>
              <a:t>;</a:t>
            </a:r>
          </a:p>
          <a:p>
            <a:pPr algn="l" rtl="0">
              <a:buFont typeface="Wingdings" panose="05000000000000000000" pitchFamily="2" charset="2"/>
              <a:buChar char="§"/>
            </a:pPr>
            <a:r>
              <a:rPr lang="pt-BR" sz="2400" dirty="0"/>
              <a:t>Uma repetição exata das palavras pode soar forçada e não natural. É melhor que o ouvinte repita as partes importantes ou resuma os pontos principais (isso também pode ajudar o falante a organizar as informações e os sentimentos conectados em sua própria cabeça).</a:t>
            </a:r>
            <a:endParaRPr lang="en-US"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3342" y="186448"/>
            <a:ext cx="215265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20240"/>
      </p:ext>
    </p:extLst>
  </p:cSld>
  <p:clrMapOvr>
    <a:masterClrMapping/>
  </p:clrMapOvr>
</p:sld>
</file>

<file path=ppt/theme/theme1.xml><?xml version="1.0" encoding="utf-8"?>
<a:theme xmlns:a="http://schemas.openxmlformats.org/drawingml/2006/main" name="מבט לאחור">
  <a:themeElements>
    <a:clrScheme name="מבט לאחור">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מבט לאחור">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C3723998C9914FAC2DD18B03A12458" ma:contentTypeVersion="13" ma:contentTypeDescription="Create a new document." ma:contentTypeScope="" ma:versionID="2358ed60ce30b5f0bb2879ae7ecc9c41">
  <xsd:schema xmlns:xsd="http://www.w3.org/2001/XMLSchema" xmlns:xs="http://www.w3.org/2001/XMLSchema" xmlns:p="http://schemas.microsoft.com/office/2006/metadata/properties" xmlns:ns2="66370d33-e821-46d9-a4f1-a17cee89e111" xmlns:ns3="fc96d5d5-fc4b-41db-b3e0-ec86867690c2" targetNamespace="http://schemas.microsoft.com/office/2006/metadata/properties" ma:root="true" ma:fieldsID="ec9bd90922cc14d14e88ef2e8b0f79e5" ns2:_="" ns3:_="">
    <xsd:import namespace="66370d33-e821-46d9-a4f1-a17cee89e111"/>
    <xsd:import namespace="fc96d5d5-fc4b-41db-b3e0-ec86867690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370d33-e821-46d9-a4f1-a17cee89e1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c96d5d5-fc4b-41db-b3e0-ec86867690c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539EF2-A92F-4DE5-AAC6-F842CE257068}"/>
</file>

<file path=customXml/itemProps2.xml><?xml version="1.0" encoding="utf-8"?>
<ds:datastoreItem xmlns:ds="http://schemas.openxmlformats.org/officeDocument/2006/customXml" ds:itemID="{EF4B2E8A-54E8-4236-BC9C-8E0BAD5C9B56}"/>
</file>

<file path=customXml/itemProps3.xml><?xml version="1.0" encoding="utf-8"?>
<ds:datastoreItem xmlns:ds="http://schemas.openxmlformats.org/officeDocument/2006/customXml" ds:itemID="{BB3C3909-3545-4532-AA46-3AE98A177195}"/>
</file>

<file path=docProps/app.xml><?xml version="1.0" encoding="utf-8"?>
<Properties xmlns="http://schemas.openxmlformats.org/officeDocument/2006/extended-properties" xmlns:vt="http://schemas.openxmlformats.org/officeDocument/2006/docPropsVTypes">
  <Template/>
  <TotalTime>16286</TotalTime>
  <Words>1146</Words>
  <Application>Microsoft Office PowerPoint</Application>
  <PresentationFormat>Custom</PresentationFormat>
  <Paragraphs>68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מבט לאחור</vt:lpstr>
      <vt:lpstr>Escuta activa Competencias para uma comunicação eficaz</vt:lpstr>
      <vt:lpstr>Habilidades de Comunicação</vt:lpstr>
      <vt:lpstr>O que você deve evitar?</vt:lpstr>
      <vt:lpstr>Escuta de Activa</vt:lpstr>
      <vt:lpstr>Escuta  Activa</vt:lpstr>
      <vt:lpstr>Pontos importantes para escuta activa</vt:lpstr>
      <vt:lpstr>Pontos importantes para escuta activa</vt:lpstr>
      <vt:lpstr>PowerPoint Presentation</vt:lpstr>
      <vt:lpstr>Técnicas de apoio à escuta activa</vt:lpstr>
      <vt:lpstr>Técnicas de apoio à escuta activa</vt:lpstr>
      <vt:lpstr>Técnicas de apoio à escuta activa</vt:lpstr>
      <vt:lpstr>Técnicas de apoio à escuta activa</vt:lpstr>
      <vt:lpstr>Técnicas de apoio à escuta activa</vt:lpstr>
      <vt:lpstr>Exercício </vt:lpstr>
      <vt:lpstr>Muito obrigada pela atenção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Use</cp:lastModifiedBy>
  <cp:revision>213</cp:revision>
  <dcterms:created xsi:type="dcterms:W3CDTF">2016-12-03T17:39:21Z</dcterms:created>
  <dcterms:modified xsi:type="dcterms:W3CDTF">2021-08-22T09:15:26Z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0x010100A9C3723998C9914FAC2DD18B03A12458</vt:lpwstr>
  </property>
</Properties>
</file>