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6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39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57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8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6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8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440" r:id="rId21"/>
    <p:sldId id="302" r:id="rId22"/>
    <p:sldId id="303" r:id="rId23"/>
    <p:sldId id="305" r:id="rId24"/>
    <p:sldId id="306" r:id="rId25"/>
    <p:sldId id="309" r:id="rId26"/>
    <p:sldId id="308" r:id="rId27"/>
    <p:sldId id="307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9" r:id="rId36"/>
    <p:sldId id="320" r:id="rId37"/>
    <p:sldId id="321" r:id="rId38"/>
    <p:sldId id="322" r:id="rId39"/>
    <p:sldId id="323" r:id="rId40"/>
    <p:sldId id="325" r:id="rId41"/>
    <p:sldId id="327" r:id="rId42"/>
    <p:sldId id="329" r:id="rId43"/>
    <p:sldId id="330" r:id="rId44"/>
    <p:sldId id="331" r:id="rId45"/>
    <p:sldId id="332" r:id="rId46"/>
    <p:sldId id="333" r:id="rId47"/>
    <p:sldId id="335" r:id="rId48"/>
    <p:sldId id="337" r:id="rId49"/>
    <p:sldId id="338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1" r:id="rId60"/>
    <p:sldId id="352" r:id="rId61"/>
    <p:sldId id="359" r:id="rId62"/>
    <p:sldId id="360" r:id="rId63"/>
    <p:sldId id="363" r:id="rId64"/>
    <p:sldId id="365" r:id="rId65"/>
    <p:sldId id="367" r:id="rId66"/>
    <p:sldId id="369" r:id="rId67"/>
    <p:sldId id="371" r:id="rId68"/>
    <p:sldId id="372" r:id="rId69"/>
    <p:sldId id="433" r:id="rId70"/>
    <p:sldId id="434" r:id="rId71"/>
    <p:sldId id="258" r:id="rId72"/>
    <p:sldId id="435" r:id="rId73"/>
    <p:sldId id="436" r:id="rId74"/>
    <p:sldId id="437" r:id="rId75"/>
    <p:sldId id="438" r:id="rId76"/>
    <p:sldId id="439" r:id="rId77"/>
  </p:sldIdLst>
  <p:sldSz cx="18288000" cy="10287000"/>
  <p:notesSz cx="6858000" cy="9144000"/>
  <p:embeddedFontLst>
    <p:embeddedFont>
      <p:font typeface="Oswald" panose="020B0604020202020204" charset="0"/>
      <p:regular r:id="rId79"/>
      <p:bold r:id="rId80"/>
    </p:embeddedFont>
    <p:embeddedFont>
      <p:font typeface="Cambria" panose="02040503050406030204" pitchFamily="18" charset="0"/>
      <p:regular r:id="rId81"/>
      <p:bold r:id="rId82"/>
      <p:italic r:id="rId83"/>
      <p:boldItalic r:id="rId84"/>
    </p:embeddedFon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Open Sans" panose="020B060402020202020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ção Predefinida" id="{F2731CFA-DADC-448E-9D0E-93CDCF4FFEE4}">
          <p14:sldIdLst>
            <p14:sldId id="256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440"/>
            <p14:sldId id="302"/>
            <p14:sldId id="303"/>
            <p14:sldId id="305"/>
            <p14:sldId id="306"/>
            <p14:sldId id="309"/>
            <p14:sldId id="308"/>
            <p14:sldId id="307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20"/>
            <p14:sldId id="321"/>
            <p14:sldId id="322"/>
            <p14:sldId id="323"/>
            <p14:sldId id="325"/>
            <p14:sldId id="327"/>
            <p14:sldId id="329"/>
            <p14:sldId id="330"/>
            <p14:sldId id="331"/>
            <p14:sldId id="332"/>
            <p14:sldId id="333"/>
            <p14:sldId id="335"/>
            <p14:sldId id="337"/>
            <p14:sldId id="338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1"/>
            <p14:sldId id="352"/>
            <p14:sldId id="359"/>
            <p14:sldId id="360"/>
            <p14:sldId id="363"/>
            <p14:sldId id="365"/>
            <p14:sldId id="367"/>
            <p14:sldId id="369"/>
            <p14:sldId id="371"/>
            <p14:sldId id="372"/>
            <p14:sldId id="433"/>
            <p14:sldId id="434"/>
            <p14:sldId id="258"/>
            <p14:sldId id="435"/>
            <p14:sldId id="436"/>
            <p14:sldId id="437"/>
            <p14:sldId id="438"/>
            <p14:sldId id="4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3" clrIdx="0"/>
  <p:cmAuthor id="1" name="Sofia Joaquina Arizane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3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1BD839-92CE-4568-8949-BC029C73812C}">
  <a:tblStyle styleId="{FA1BD839-92CE-4568-8949-BC029C7381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09" autoAdjust="0"/>
    <p:restoredTop sz="95226" autoAdjust="0"/>
  </p:normalViewPr>
  <p:slideViewPr>
    <p:cSldViewPr snapToGrid="0">
      <p:cViewPr>
        <p:scale>
          <a:sx n="44" d="100"/>
          <a:sy n="44" d="100"/>
        </p:scale>
        <p:origin x="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presProps" Target="presProps.xml"/><Relationship Id="rId9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Relationship Id="rId9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974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Trocar as fotos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9" name="Google Shape;7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4" name="Google Shape;75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6" name="Google Shape;78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8" name="Google Shape;7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8" name="Google Shape;80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8" name="Google Shape;81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7" name="Google Shape;82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Discutir com Anita</a:t>
            </a:r>
            <a:endParaRPr dirty="0"/>
          </a:p>
        </p:txBody>
      </p:sp>
      <p:sp>
        <p:nvSpPr>
          <p:cNvPr id="851" name="Google Shape;85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6" name="Google Shape;87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60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8" name="Google Shape;88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9" name="Google Shape;89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None/>
            </a:pPr>
            <a:r>
              <a:rPr lang="pt-PT" sz="12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PT" sz="12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resposta </a:t>
            </a:r>
            <a:r>
              <a:rPr lang="pt-PT" sz="12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fisiológica</a:t>
            </a:r>
            <a:r>
              <a:rPr lang="pt-PT" sz="12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t-PT" sz="12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do stress está ligado a todos nós e é a maneira da evolução de nos manter vivos. </a:t>
            </a:r>
            <a:endParaRPr lang="pt-PT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None/>
            </a:pPr>
            <a:r>
              <a:rPr lang="pt-PT" sz="12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 resposta ao stress deve acontecer apenas por breves períodos de tempo.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6" name="Google Shape;95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7" name="Google Shape;100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5" name="Google Shape;9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3" name="Google Shape;104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0" name="Google Shape;106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8" name="Google Shape;107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8" name="Google Shape;109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Eventos traumáticos  e em série ao longo de um período prolongados podem causar stress para indivíduos e comunidades, o que dificulta sua capacidade de lidar.</a:t>
            </a:r>
            <a:endParaRPr lang="pt-PT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5" name="Google Shape;111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2" name="Google Shape;113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9" name="Google Shape;114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2" name="Google Shape;118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1" name="Google Shape;120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9" name="Google Shape;121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0" name="Google Shape;123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Resiliência não é a ausência de pensamentos e sentimentos negativos, mas a capacidade de lidar com uma crise e adversidade.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 capaz de se apegar a algo positivo, apesar da dificuldade.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processo de resiliência inclui qualidades individuais, mas também a capacidade da sociedade e da comunidade de atuar como absorvedor da crise.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Pesquisas mostram que não há um tipo único de resiliência (</a:t>
            </a:r>
            <a:r>
              <a:rPr lang="pt-PT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Bonnano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2005), e sim várias maneiras de ser resiliente.</a:t>
            </a:r>
            <a:endParaRPr lang="pt-PT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6" name="Google Shape;127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3" name="Google Shape;63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Elástico sendo esticado e retornando ao seu tamanho normal após ser solto. </a:t>
            </a:r>
            <a:endParaRPr lang="pt-PT" dirty="0"/>
          </a:p>
          <a:p>
            <a:pPr marL="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 uma pessoa doente convalescer rapidamente e ficar saudável.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3" name="Google Shape;131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9" name="Google Shape;134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7" name="Google Shape;138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5" name="Google Shape;140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Retirar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conteudo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5" name="Google Shape;142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PT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processo de desenvolver ou reforçar a resiliência de todas as pessoas (adultos e crianças) é um processo longo que requer tempo e paciência.</a:t>
            </a:r>
            <a:endParaRPr lang="pt-PT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5" name="Google Shape;1465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2" name="Google Shape;150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1" name="Google Shape;152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4" name="Google Shape;1574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9" name="Google Shape;6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5" name="Google Shape;158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8" name="Google Shape;1598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3" name="Google Shape;161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8" name="Google Shape;163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3" name="Google Shape;166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2" name="Google Shape;1702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enfrentar e ultrapassar os desafios e as condições difíceis de uma emergência, os formadores de AP e os professores tem que reflectir sempre sobre estes 3 aspectos da vida. </a:t>
            </a:r>
            <a:endParaRPr lang="pt-PT" sz="1100" dirty="0"/>
          </a:p>
          <a:p>
            <a:pPr marL="0" marR="0" lvl="0" indent="0" algn="just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apoio prestado tem que oferecer actividades que permitam desenvolver, ou reforçar todas estas relações pessoais, sociais e com a comunidade ou família. </a:t>
            </a:r>
            <a:endParaRPr lang="pt-PT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7" name="Google Shape;1767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8" name="Google Shape;1798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estilo</a:t>
            </a:r>
            <a:endParaRPr dirty="0"/>
          </a:p>
        </p:txBody>
      </p:sp>
      <p:sp>
        <p:nvSpPr>
          <p:cNvPr id="1812" name="Google Shape;181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7" name="Google Shape;6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8" name="Google Shape;1948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3" name="Google Shape;1963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6" name="Google Shape;1996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9" name="Google Shape;2019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9" name="Google Shape;2049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7" name="Google Shape;2097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8" name="Google Shape;2108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What are the most common diseases in our communities?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5" name="Google Shape;6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 noProof="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Água</a:t>
            </a:r>
            <a:r>
              <a:rPr lang="pt-PT" baseline="0" noProof="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e alimentos contamidos pelo bactéria </a:t>
            </a:r>
            <a:r>
              <a:rPr lang="pt-PT" noProof="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colera;</a:t>
            </a: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Má higiene individual e coletiva; Higiene individual e ambiental;</a:t>
            </a: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Lave e cozinhe bem os alimentos e cubra-os.</a:t>
            </a: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Tratamento da água (fervendo ou usando outras técnicas de purificação da água);</a:t>
            </a: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Lave as mãos antes das refeições e após o abandono;</a:t>
            </a: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Uso correto de latrinas;</a:t>
            </a: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e55ec82d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9e55ec82d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7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Elimine charcos de água estagnada e mantenha os recipientes de água fechados;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7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Coloque e fixe as redes nas janelas e portas;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7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Dormir em redes tratados com inseticida;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7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Fumigue a casa e use repelentes;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7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Pulverize dentro e fora de casa com inseticidas;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7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Cortar capim, plantas e árvores no quintal.</a:t>
            </a:r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Higiene individual e coletiva;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Alimentação saudável;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Prática de exercícios físicos;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900" dirty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Medidas de prevenção de doenças</a:t>
            </a:r>
            <a:endParaRPr dirty="0"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e55ec82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Individual and collective hygiene;</a:t>
            </a:r>
            <a:endParaRPr sz="9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Healthy eating;</a:t>
            </a:r>
            <a:endParaRPr sz="9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Practice of physical exercises;</a:t>
            </a:r>
            <a:endParaRPr sz="9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Disease prevention measure</a:t>
            </a:r>
            <a:r>
              <a:rPr lang="en-US" sz="210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s</a:t>
            </a:r>
            <a:endParaRPr sz="21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9e55ec82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Trocar as fotos nos slides</a:t>
            </a:r>
            <a:endParaRPr/>
          </a:p>
        </p:txBody>
      </p:sp>
      <p:sp>
        <p:nvSpPr>
          <p:cNvPr id="188" name="Google Shape;1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4" name="Google Shape;7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3" name="Google Shape;7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educacaointegral.org.br/glossario/ensino-aprendizagem/" TargetMode="External"/><Relationship Id="rId4" Type="http://schemas.openxmlformats.org/officeDocument/2006/relationships/hyperlink" Target="https://educacaointegral.org.br/glossario/professor-mediador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83C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 amt="85000"/>
          </a:blip>
          <a:srcRect l="14313" r="27585"/>
          <a:stretch/>
        </p:blipFill>
        <p:spPr>
          <a:xfrm>
            <a:off x="9001124" y="2071666"/>
            <a:ext cx="9286876" cy="82153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000096"/>
            <a:ext cx="9001124" cy="9286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5521" y="4012712"/>
            <a:ext cx="3599473" cy="13138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9001124" y="1000096"/>
            <a:ext cx="9286876" cy="12715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Bem Vindos </a:t>
            </a: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pt-PT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Formação de Formadores em Apoio Psicossocial </a:t>
            </a:r>
            <a:endParaRPr dirty="0"/>
          </a:p>
        </p:txBody>
      </p:sp>
      <p:pic>
        <p:nvPicPr>
          <p:cNvPr id="96" name="Google Shape;96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9498" y="1265684"/>
            <a:ext cx="1664459" cy="164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9498" y="6179332"/>
            <a:ext cx="2736081" cy="103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19228" y="7534353"/>
            <a:ext cx="2866351" cy="89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9"/>
          <p:cNvSpPr/>
          <p:nvPr/>
        </p:nvSpPr>
        <p:spPr>
          <a:xfrm flipH="1">
            <a:off x="2822614" y="759328"/>
            <a:ext cx="3791778" cy="152190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D83C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Apoio Emocional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49"/>
          <p:cNvSpPr/>
          <p:nvPr/>
        </p:nvSpPr>
        <p:spPr>
          <a:xfrm flipH="1">
            <a:off x="2185639" y="2281237"/>
            <a:ext cx="5705501" cy="2325271"/>
          </a:xfrm>
          <a:prstGeom prst="leftArrow">
            <a:avLst>
              <a:gd name="adj1" fmla="val 74427"/>
              <a:gd name="adj2" fmla="val 50000"/>
            </a:avLst>
          </a:prstGeom>
          <a:solidFill>
            <a:srgbClr val="1D83C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Apoio da Comunidade, redes familiares e de amigos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49"/>
          <p:cNvSpPr/>
          <p:nvPr/>
        </p:nvSpPr>
        <p:spPr>
          <a:xfrm flipH="1">
            <a:off x="5129560" y="4095568"/>
            <a:ext cx="4299975" cy="1700837"/>
          </a:xfrm>
          <a:prstGeom prst="leftArrow">
            <a:avLst>
              <a:gd name="adj1" fmla="val 39510"/>
              <a:gd name="adj2" fmla="val 50000"/>
            </a:avLst>
          </a:prstGeom>
          <a:solidFill>
            <a:srgbClr val="1D83C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Apoio Profissional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49"/>
          <p:cNvSpPr/>
          <p:nvPr/>
        </p:nvSpPr>
        <p:spPr>
          <a:xfrm>
            <a:off x="9929817" y="271429"/>
            <a:ext cx="4544465" cy="2797562"/>
          </a:xfrm>
          <a:prstGeom prst="irregularSeal1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Situação de Emergência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49"/>
          <p:cNvSpPr/>
          <p:nvPr/>
        </p:nvSpPr>
        <p:spPr>
          <a:xfrm>
            <a:off x="9929818" y="3273342"/>
            <a:ext cx="5414260" cy="1927922"/>
          </a:xfrm>
          <a:prstGeom prst="flowChartMerge">
            <a:avLst/>
          </a:prstGeom>
          <a:solidFill>
            <a:srgbClr val="1D83C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 o objectivo de</a:t>
            </a:r>
            <a:r>
              <a:rPr lang="pt-PT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9"/>
          <p:cNvSpPr/>
          <p:nvPr/>
        </p:nvSpPr>
        <p:spPr>
          <a:xfrm>
            <a:off x="1857324" y="5486855"/>
            <a:ext cx="16430676" cy="4800145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1" name="Google Shape;751;p49"/>
          <p:cNvSpPr txBox="1"/>
          <p:nvPr/>
        </p:nvSpPr>
        <p:spPr>
          <a:xfrm>
            <a:off x="3286084" y="6000756"/>
            <a:ext cx="12573089" cy="37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77"/>
              <a:buFont typeface="Calibri"/>
              <a:buAutoNum type="arabicPeriod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Prevenir as reacções psicológicas possivelmente graves 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51435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1"/>
              </a:buClr>
              <a:buSzPts val="3977"/>
              <a:buFont typeface="Calibri"/>
              <a:buAutoNum type="arabicPeriod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Fortalecer as relações entre os indivíduos e as famílias, os amigos, as comunidades ou a sua rede social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51435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1"/>
              </a:buClr>
              <a:buSzPts val="3977"/>
              <a:buFont typeface="Calibri"/>
              <a:buAutoNum type="arabicPeriod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 uma sensação de controle onde havia desesperança, trauma, pânico ou impotência. 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97;p13">
            <a:extLst>
              <a:ext uri="{FF2B5EF4-FFF2-40B4-BE49-F238E27FC236}">
                <a16:creationId xmlns="" xmlns:a16="http://schemas.microsoft.com/office/drawing/2014/main" id="{91A6C06F-9DAF-4A73-BFBF-84221AFFA4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142" y="0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0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0" name="Google Shape;760;p50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p50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762" name="Google Shape;76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7366" y="335972"/>
            <a:ext cx="2109523" cy="769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7" name="Google Shape;767;p50"/>
          <p:cNvGrpSpPr/>
          <p:nvPr/>
        </p:nvGrpSpPr>
        <p:grpSpPr>
          <a:xfrm>
            <a:off x="3428960" y="1928790"/>
            <a:ext cx="12215897" cy="7967534"/>
            <a:chOff x="0" y="0"/>
            <a:chExt cx="12215897" cy="7967534"/>
          </a:xfrm>
        </p:grpSpPr>
        <p:sp>
          <p:nvSpPr>
            <p:cNvPr id="768" name="Google Shape;768;p50"/>
            <p:cNvSpPr/>
            <p:nvPr/>
          </p:nvSpPr>
          <p:spPr>
            <a:xfrm>
              <a:off x="4580961" y="0"/>
              <a:ext cx="3053974" cy="1991883"/>
            </a:xfrm>
            <a:prstGeom prst="trapezoid">
              <a:avLst>
                <a:gd name="adj" fmla="val 7666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50"/>
            <p:cNvSpPr txBox="1"/>
            <p:nvPr/>
          </p:nvSpPr>
          <p:spPr>
            <a:xfrm>
              <a:off x="4580961" y="0"/>
              <a:ext cx="3053974" cy="1991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Serviços</a:t>
              </a:r>
              <a:r>
                <a:rPr lang="pt-PT" sz="4400" dirty="0">
                  <a:solidFill>
                    <a:schemeClr val="tx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pt-PT" sz="40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Especializados</a:t>
              </a:r>
              <a:endParaRPr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3053974" y="1991883"/>
              <a:ext cx="6107948" cy="1991883"/>
            </a:xfrm>
            <a:prstGeom prst="trapezoid">
              <a:avLst>
                <a:gd name="adj" fmla="val 76660"/>
              </a:avLst>
            </a:prstGeom>
            <a:gradFill>
              <a:gsLst>
                <a:gs pos="0">
                  <a:srgbClr val="398C57"/>
                </a:gs>
                <a:gs pos="80000">
                  <a:srgbClr val="4BB873"/>
                </a:gs>
                <a:gs pos="100000">
                  <a:srgbClr val="49BB7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50"/>
            <p:cNvSpPr txBox="1"/>
            <p:nvPr/>
          </p:nvSpPr>
          <p:spPr>
            <a:xfrm>
              <a:off x="4122865" y="1991883"/>
              <a:ext cx="3970166" cy="1991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Serviços não</a:t>
              </a:r>
              <a:r>
                <a:rPr lang="pt-PT" sz="4400" dirty="0">
                  <a:solidFill>
                    <a:schemeClr val="tx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pt-PT" sz="4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Especializados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1526987" y="3983767"/>
              <a:ext cx="9161923" cy="1991883"/>
            </a:xfrm>
            <a:prstGeom prst="trapezoid">
              <a:avLst>
                <a:gd name="adj" fmla="val 76660"/>
              </a:avLst>
            </a:prstGeom>
            <a:gradFill>
              <a:gsLst>
                <a:gs pos="0">
                  <a:srgbClr val="3C6684"/>
                </a:gs>
                <a:gs pos="80000">
                  <a:srgbClr val="5086AD"/>
                </a:gs>
                <a:gs pos="100000">
                  <a:srgbClr val="4F88B0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50"/>
            <p:cNvSpPr txBox="1"/>
            <p:nvPr/>
          </p:nvSpPr>
          <p:spPr>
            <a:xfrm>
              <a:off x="3130323" y="3983767"/>
              <a:ext cx="5955250" cy="1991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Apoio Comunitário e da Família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0" y="5975651"/>
              <a:ext cx="12215897" cy="1991883"/>
            </a:xfrm>
            <a:prstGeom prst="trapezoid">
              <a:avLst>
                <a:gd name="adj" fmla="val 76660"/>
              </a:avLst>
            </a:prstGeom>
            <a:gradFill>
              <a:gsLst>
                <a:gs pos="0">
                  <a:srgbClr val="5C417C"/>
                </a:gs>
                <a:gs pos="80000">
                  <a:srgbClr val="7955A4"/>
                </a:gs>
                <a:gs pos="100000">
                  <a:srgbClr val="7955A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50"/>
            <p:cNvSpPr txBox="1"/>
            <p:nvPr/>
          </p:nvSpPr>
          <p:spPr>
            <a:xfrm>
              <a:off x="2137782" y="5975651"/>
              <a:ext cx="7940333" cy="1991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4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Serviços Básicos e de Segurança</a:t>
              </a:r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776" name="Google Shape;776;p50"/>
          <p:cNvSpPr txBox="1"/>
          <p:nvPr/>
        </p:nvSpPr>
        <p:spPr>
          <a:xfrm>
            <a:off x="4000464" y="42938"/>
            <a:ext cx="10117406" cy="150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PT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PIRÂMIDE </a:t>
            </a:r>
            <a:r>
              <a:rPr lang="pt-PT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SM/APS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50"/>
          <p:cNvSpPr/>
          <p:nvPr/>
        </p:nvSpPr>
        <p:spPr>
          <a:xfrm rot="19568992">
            <a:off x="14098509" y="3188577"/>
            <a:ext cx="387140" cy="601253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50"/>
          <p:cNvSpPr/>
          <p:nvPr/>
        </p:nvSpPr>
        <p:spPr>
          <a:xfrm>
            <a:off x="11982621" y="1253815"/>
            <a:ext cx="3292331" cy="1800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50"/>
          <p:cNvSpPr txBox="1"/>
          <p:nvPr/>
        </p:nvSpPr>
        <p:spPr>
          <a:xfrm>
            <a:off x="12039139" y="1694161"/>
            <a:ext cx="326408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Reduz o número de pessoas que necessitam de assistência.</a:t>
            </a:r>
            <a:endParaRPr dirty="0"/>
          </a:p>
        </p:txBody>
      </p:sp>
      <p:pic>
        <p:nvPicPr>
          <p:cNvPr id="29" name="Google Shape;97;p13">
            <a:extLst>
              <a:ext uri="{FF2B5EF4-FFF2-40B4-BE49-F238E27FC236}">
                <a16:creationId xmlns="" xmlns:a16="http://schemas.microsoft.com/office/drawing/2014/main" id="{33B3B326-C49E-43E9-892B-4C3BAD5962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1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792" name="Google Shape;79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51"/>
          <p:cNvSpPr/>
          <p:nvPr/>
        </p:nvSpPr>
        <p:spPr>
          <a:xfrm>
            <a:off x="1676487" y="2116412"/>
            <a:ext cx="8096470" cy="7168812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Primeiros </a:t>
            </a:r>
            <a:r>
              <a:rPr lang="pt-PT" sz="4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Socorros Psicológicos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51"/>
          <p:cNvSpPr/>
          <p:nvPr/>
        </p:nvSpPr>
        <p:spPr>
          <a:xfrm>
            <a:off x="6839744" y="4114378"/>
            <a:ext cx="1144825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795" name="Google Shape;795;p51"/>
          <p:cNvSpPr/>
          <p:nvPr/>
        </p:nvSpPr>
        <p:spPr>
          <a:xfrm>
            <a:off x="1676602" y="4351412"/>
            <a:ext cx="31092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97;p13">
            <a:extLst>
              <a:ext uri="{FF2B5EF4-FFF2-40B4-BE49-F238E27FC236}">
                <a16:creationId xmlns="" xmlns:a16="http://schemas.microsoft.com/office/drawing/2014/main" id="{9B55D5D0-5A3D-4094-B49C-131B6ED2F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487FC45-BC47-42F2-9A7F-36E7D8AE4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122" y="2116412"/>
            <a:ext cx="6352276" cy="7168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804" name="Google Shape;80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52"/>
          <p:cNvSpPr/>
          <p:nvPr/>
        </p:nvSpPr>
        <p:spPr>
          <a:xfrm>
            <a:off x="4031432" y="280765"/>
            <a:ext cx="11233248" cy="1000623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lnSpc>
                <a:spcPct val="150000"/>
              </a:lnSpc>
              <a:spcBef>
                <a:spcPts val="1025"/>
              </a:spcBef>
              <a:spcAft>
                <a:spcPts val="0"/>
              </a:spcAft>
              <a:buNone/>
            </a:pPr>
            <a:endParaRPr lang="pt-PT"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lnSpc>
                <a:spcPct val="150000"/>
              </a:lnSpc>
              <a:spcBef>
                <a:spcPts val="1025"/>
              </a:spcBef>
              <a:spcAft>
                <a:spcPts val="0"/>
              </a:spcAft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 Primeiros Socorros Psicológicos correspondem à assistência humanitária, solidária e prática a outros seres humanos que recentemente tenham sofrido em consequência de uma emergência e experienciado pesado stress, medo, tristeza, pânico e perdas etc. </a:t>
            </a:r>
            <a:endParaRPr sz="4000" dirty="0"/>
          </a:p>
          <a:p>
            <a:pPr marL="742950" marR="0" lvl="1" indent="-31750" algn="just" rtl="0">
              <a:lnSpc>
                <a:spcPct val="150000"/>
              </a:lnSpc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just" rtl="0">
              <a:lnSpc>
                <a:spcPct val="150000"/>
              </a:lnSpc>
              <a:spcBef>
                <a:spcPts val="1025"/>
              </a:spcBef>
              <a:spcAft>
                <a:spcPts val="0"/>
              </a:spcAft>
              <a:buNone/>
            </a:pPr>
            <a:endParaRPr sz="40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just" rtl="0">
              <a:lnSpc>
                <a:spcPct val="150000"/>
              </a:lnSpc>
              <a:spcBef>
                <a:spcPts val="1025"/>
              </a:spcBef>
              <a:spcAft>
                <a:spcPts val="0"/>
              </a:spcAft>
              <a:buNone/>
            </a:pPr>
            <a:endParaRPr sz="40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just" rtl="0">
              <a:lnSpc>
                <a:spcPct val="150000"/>
              </a:lnSpc>
              <a:spcBef>
                <a:spcPts val="1025"/>
              </a:spcBef>
              <a:spcAft>
                <a:spcPts val="0"/>
              </a:spcAft>
              <a:buNone/>
            </a:pPr>
            <a:r>
              <a:rPr lang="pt-PT" sz="40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97;p13">
            <a:extLst>
              <a:ext uri="{FF2B5EF4-FFF2-40B4-BE49-F238E27FC236}">
                <a16:creationId xmlns="" xmlns:a16="http://schemas.microsoft.com/office/drawing/2014/main" id="{AF2F26C9-EECF-4353-B854-82704C3334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3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814" name="Google Shape;81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102940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53"/>
          <p:cNvSpPr/>
          <p:nvPr/>
        </p:nvSpPr>
        <p:spPr>
          <a:xfrm>
            <a:off x="4876800" y="800100"/>
            <a:ext cx="13411200" cy="9486899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pt-PT" sz="40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O que é PSP?                 </a:t>
            </a:r>
            <a:r>
              <a:rPr lang="pt-P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que não é PSP?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7;p13">
            <a:extLst>
              <a:ext uri="{FF2B5EF4-FFF2-40B4-BE49-F238E27FC236}">
                <a16:creationId xmlns="" xmlns:a16="http://schemas.microsoft.com/office/drawing/2014/main" id="{DEF15AB2-231F-465F-BC4D-7B0D355B64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8736" y="196245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54"/>
          <p:cNvSpPr/>
          <p:nvPr/>
        </p:nvSpPr>
        <p:spPr>
          <a:xfrm>
            <a:off x="1398091" y="429805"/>
            <a:ext cx="11089232" cy="9017853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❖"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 algo que apenas profissionais podem fazer.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PT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</a:t>
            </a:r>
            <a:r>
              <a:rPr lang="pt-PT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❖"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Avaliar as necessidades e preocupações da pessoa.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PT" sz="3600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Sim</a:t>
            </a:r>
            <a:r>
              <a:rPr lang="pt-PT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❖"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É uma forma de aconselhamento profissional.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PT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</a:t>
            </a:r>
            <a:r>
              <a:rPr lang="pt-PT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❖"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Confortar as pessoas e ajudá-las a sentirem-se calmas.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(Sim</a:t>
            </a:r>
            <a:r>
              <a:rPr lang="pt-PT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285750" marR="0" lvl="0" indent="-31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7;p13">
            <a:extLst>
              <a:ext uri="{FF2B5EF4-FFF2-40B4-BE49-F238E27FC236}">
                <a16:creationId xmlns="" xmlns:a16="http://schemas.microsoft.com/office/drawing/2014/main" id="{BA0CDEAF-3290-443E-8204-2BA1CC6060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88527" y="8882771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5"/>
          <p:cNvSpPr txBox="1"/>
          <p:nvPr/>
        </p:nvSpPr>
        <p:spPr>
          <a:xfrm>
            <a:off x="278395" y="2595635"/>
            <a:ext cx="841301" cy="43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16</a:t>
            </a:r>
            <a:endParaRPr sz="2800" b="0" i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2" name="Google Shape;832;p55"/>
          <p:cNvSpPr/>
          <p:nvPr/>
        </p:nvSpPr>
        <p:spPr>
          <a:xfrm>
            <a:off x="7429488" y="1428724"/>
            <a:ext cx="10858512" cy="857256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3" name="Google Shape;833;p55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4" name="Google Shape;834;p55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55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55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837" name="Google Shape;83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61265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55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55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55"/>
          <p:cNvSpPr txBox="1"/>
          <p:nvPr/>
        </p:nvSpPr>
        <p:spPr>
          <a:xfrm>
            <a:off x="928630" y="0"/>
            <a:ext cx="1478766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“Não causar dano”</a:t>
            </a:r>
            <a:endParaRPr sz="4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1" name="Google Shape;841;p55"/>
          <p:cNvSpPr txBox="1"/>
          <p:nvPr/>
        </p:nvSpPr>
        <p:spPr>
          <a:xfrm>
            <a:off x="1000068" y="3214674"/>
            <a:ext cx="6429420" cy="180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0" b="0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6000" b="0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t-PT" sz="6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6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Princípio</a:t>
            </a:r>
            <a:r>
              <a:rPr lang="pt-PT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pt-PT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3R´s</a:t>
            </a:r>
            <a:r>
              <a:rPr lang="pt-PT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PT" sz="6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6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6000" b="0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6000" b="0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6000" b="0" i="0" u="none" strike="noStrike" cap="none" dirty="0">
              <a:solidFill>
                <a:srgbClr val="0070C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2" name="Google Shape;842;p55"/>
          <p:cNvSpPr txBox="1"/>
          <p:nvPr/>
        </p:nvSpPr>
        <p:spPr>
          <a:xfrm>
            <a:off x="7572364" y="2000228"/>
            <a:ext cx="10429948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▪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Restaurar a sensação de segurança;</a:t>
            </a:r>
            <a:endParaRPr sz="4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▪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Reduzir o nível de stress;</a:t>
            </a:r>
            <a:endParaRPr sz="40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▪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Regular as emoções.</a:t>
            </a:r>
            <a:endParaRPr sz="4000" dirty="0"/>
          </a:p>
        </p:txBody>
      </p:sp>
      <p:sp>
        <p:nvSpPr>
          <p:cNvPr id="843" name="Google Shape;843;p55"/>
          <p:cNvSpPr txBox="1"/>
          <p:nvPr/>
        </p:nvSpPr>
        <p:spPr>
          <a:xfrm>
            <a:off x="7500926" y="5786442"/>
            <a:ext cx="8643998" cy="342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9144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Noto Sans Symbols"/>
              <a:buChar char="▪"/>
            </a:pPr>
            <a:r>
              <a:rPr lang="pt-PT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Look: Observar</a:t>
            </a:r>
            <a:endParaRPr sz="4000" dirty="0"/>
          </a:p>
          <a:p>
            <a:pPr marL="9144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Noto Sans Symbols"/>
              <a:buChar char="▪"/>
            </a:pPr>
            <a:r>
              <a:rPr lang="pt-PT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Listen: Escutar (Escuta </a:t>
            </a:r>
            <a:r>
              <a:rPr lang="pt-PT" sz="4000" dirty="0" err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activa</a:t>
            </a:r>
            <a:r>
              <a:rPr lang="pt-PT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000" dirty="0"/>
          </a:p>
          <a:p>
            <a:pPr marL="9144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Noto Sans Symbols"/>
              <a:buChar char="▪"/>
            </a:pPr>
            <a:r>
              <a:rPr lang="pt-PT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Link: Aproximar</a:t>
            </a:r>
            <a:endParaRPr sz="4000" dirty="0"/>
          </a:p>
        </p:txBody>
      </p:sp>
      <p:sp>
        <p:nvSpPr>
          <p:cNvPr id="844" name="Google Shape;844;p55"/>
          <p:cNvSpPr txBox="1"/>
          <p:nvPr/>
        </p:nvSpPr>
        <p:spPr>
          <a:xfrm>
            <a:off x="4071902" y="6215070"/>
            <a:ext cx="2969317" cy="24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Calibri"/>
              <a:buNone/>
            </a:pPr>
            <a:endParaRPr sz="7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Calibri"/>
              <a:buNone/>
            </a:pP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3L´s</a:t>
            </a:r>
            <a:r>
              <a:rPr lang="pt-PT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PT" sz="261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261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261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261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1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55"/>
          <p:cNvSpPr/>
          <p:nvPr/>
        </p:nvSpPr>
        <p:spPr>
          <a:xfrm>
            <a:off x="14863780" y="7183063"/>
            <a:ext cx="697037" cy="52001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55"/>
          <p:cNvSpPr/>
          <p:nvPr/>
        </p:nvSpPr>
        <p:spPr>
          <a:xfrm>
            <a:off x="15212297" y="5500690"/>
            <a:ext cx="2790015" cy="16430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55"/>
          <p:cNvSpPr txBox="1"/>
          <p:nvPr/>
        </p:nvSpPr>
        <p:spPr>
          <a:xfrm>
            <a:off x="15229645" y="5618083"/>
            <a:ext cx="2874669" cy="175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2000"/>
              <a:buFont typeface="Calibri"/>
              <a:buChar char="-"/>
            </a:pPr>
            <a:r>
              <a:rPr lang="pt-PT" sz="2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Repetição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2000"/>
              <a:buFont typeface="Calibri"/>
              <a:buChar char="-"/>
            </a:pPr>
            <a:r>
              <a:rPr lang="pt-PT" sz="2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Clarificação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2000"/>
              <a:buFont typeface="Calibri"/>
              <a:buChar char="-"/>
            </a:pPr>
            <a:r>
              <a:rPr lang="pt-PT" sz="2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Sugestão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2000"/>
              <a:buFont typeface="Calibri"/>
              <a:buChar char="-"/>
            </a:pPr>
            <a:r>
              <a:rPr lang="pt-PT" sz="2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Encorajamento Verbal</a:t>
            </a:r>
            <a:endParaRPr dirty="0"/>
          </a:p>
        </p:txBody>
      </p:sp>
      <p:pic>
        <p:nvPicPr>
          <p:cNvPr id="21" name="Google Shape;97;p13">
            <a:extLst>
              <a:ext uri="{FF2B5EF4-FFF2-40B4-BE49-F238E27FC236}">
                <a16:creationId xmlns="" xmlns:a16="http://schemas.microsoft.com/office/drawing/2014/main" id="{5A603470-0C21-4FA8-B338-6D156BD3DC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857" name="Google Shape;85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56"/>
          <p:cNvSpPr/>
          <p:nvPr/>
        </p:nvSpPr>
        <p:spPr>
          <a:xfrm flipH="1">
            <a:off x="0" y="2018079"/>
            <a:ext cx="49429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fazer/ </a:t>
            </a:r>
            <a:r>
              <a:rPr lang="pt-PT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que não fazer</a:t>
            </a: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Em PSP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56"/>
          <p:cNvSpPr/>
          <p:nvPr/>
        </p:nvSpPr>
        <p:spPr>
          <a:xfrm>
            <a:off x="4463480" y="1398565"/>
            <a:ext cx="13824520" cy="8888435"/>
          </a:xfrm>
          <a:prstGeom prst="rect">
            <a:avLst/>
          </a:prstGeom>
          <a:solidFill>
            <a:srgbClr val="1D83C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56"/>
          <p:cNvSpPr txBox="1"/>
          <p:nvPr/>
        </p:nvSpPr>
        <p:spPr>
          <a:xfrm>
            <a:off x="4566365" y="1398565"/>
            <a:ext cx="13536488" cy="886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pt-PT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Ouvir com os olhos, orelhas e coração, dando à pessoa toda a sua atenção. </a:t>
            </a:r>
            <a:endParaRPr sz="3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Fazer </a:t>
            </a:r>
            <a:endParaRPr sz="3200"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pt-PT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Pressionar a alguém para contar a sua história. </a:t>
            </a:r>
            <a:endParaRPr sz="3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fazer</a:t>
            </a:r>
            <a:endParaRPr sz="3200"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pt-PT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Manter o tom da  voz suave e calmo. </a:t>
            </a:r>
            <a:endParaRPr sz="3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Fazer</a:t>
            </a:r>
            <a:endParaRPr sz="3200"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pt-PT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Entender o contexto. Observar as coisas ao seu redor. </a:t>
            </a:r>
            <a:endParaRPr sz="3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Fazer</a:t>
            </a:r>
            <a:endParaRPr sz="3200"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pt-PT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Tocar na pessoa se não tiver a certeza de que é apropriado fazê-lo. </a:t>
            </a:r>
            <a:endParaRPr sz="3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fazer</a:t>
            </a:r>
            <a:endParaRPr sz="3200"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pt-PT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Focar na respiração e respirar lentamente</a:t>
            </a:r>
            <a:r>
              <a:rPr lang="pt-PT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200"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Noto Sans Symbols"/>
              <a:buChar char="❖"/>
            </a:pPr>
            <a:r>
              <a:rPr lang="pt-PT" sz="32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Fazer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7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870" name="Google Shape;87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57"/>
          <p:cNvSpPr/>
          <p:nvPr/>
        </p:nvSpPr>
        <p:spPr>
          <a:xfrm flipH="1">
            <a:off x="0" y="2018079"/>
            <a:ext cx="49429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fazer/ </a:t>
            </a:r>
            <a:r>
              <a:rPr lang="pt-PT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que não fazer</a:t>
            </a:r>
            <a:r>
              <a:rPr lang="pt-PT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Em PSP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57"/>
          <p:cNvSpPr/>
          <p:nvPr/>
        </p:nvSpPr>
        <p:spPr>
          <a:xfrm>
            <a:off x="4463480" y="1398565"/>
            <a:ext cx="13824520" cy="8888435"/>
          </a:xfrm>
          <a:prstGeom prst="rect">
            <a:avLst/>
          </a:prstGeom>
          <a:solidFill>
            <a:srgbClr val="1D83C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57"/>
          <p:cNvSpPr txBox="1"/>
          <p:nvPr/>
        </p:nvSpPr>
        <p:spPr>
          <a:xfrm>
            <a:off x="4566365" y="1398565"/>
            <a:ext cx="13536488" cy="851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Ouvir com cuidado a preocupação da pessoa que está a partilhar, assim como com carinho e mostrando respeito.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Fazer</a:t>
            </a: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Interromper ou apressar a história de alguém.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Fazer</a:t>
            </a:r>
            <a:endParaRPr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 a opinião sobre a situação da pessoa que está se está a ouvir.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Fazer</a:t>
            </a:r>
            <a:endParaRPr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Assegurar a(s) pessoa(s) que está/estão seguro(s) e de que você está lá para ajudar.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Fazer</a:t>
            </a:r>
            <a:endParaRPr dirty="0"/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Julgar o que as pessoas fizeram ou não fizeram, ou como se estão a sentir. Dizer: "</a:t>
            </a:r>
            <a:r>
              <a:rPr lang="pt-PT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Você não deveria se sentir assim</a:t>
            </a: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 ou "</a:t>
            </a:r>
            <a:r>
              <a:rPr lang="pt-PT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Você deveria se sentir com sorte por ter sobrevivido</a:t>
            </a:r>
            <a:r>
              <a:rPr lang="pt-PT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Não Fazer</a:t>
            </a:r>
            <a:endParaRPr dirty="0"/>
          </a:p>
          <a:p>
            <a:pPr marL="457200" marR="0" lvl="0" indent="-254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97;p13">
            <a:extLst>
              <a:ext uri="{FF2B5EF4-FFF2-40B4-BE49-F238E27FC236}">
                <a16:creationId xmlns="" xmlns:a16="http://schemas.microsoft.com/office/drawing/2014/main" id="{86C77868-AC95-490E-972C-A7B1BB37AC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8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882" name="Google Shape;88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7901" y="-8657"/>
            <a:ext cx="2109523" cy="7699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3" name="Google Shape;883;p58"/>
          <p:cNvGraphicFramePr/>
          <p:nvPr>
            <p:extLst>
              <p:ext uri="{D42A27DB-BD31-4B8C-83A1-F6EECF244321}">
                <p14:modId xmlns:p14="http://schemas.microsoft.com/office/powerpoint/2010/main" val="725117279"/>
              </p:ext>
            </p:extLst>
          </p:nvPr>
        </p:nvGraphicFramePr>
        <p:xfrm>
          <a:off x="3904224" y="761319"/>
          <a:ext cx="14173200" cy="9525681"/>
        </p:xfrm>
        <a:graphic>
          <a:graphicData uri="http://schemas.openxmlformats.org/drawingml/2006/table">
            <a:tbl>
              <a:tblPr firstRow="1" firstCol="1" bandRow="1">
                <a:noFill/>
                <a:tableStyleId>{FA1BD839-92CE-4568-8949-BC029C73812C}</a:tableStyleId>
              </a:tblPr>
              <a:tblGrid>
                <a:gridCol w="1417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52568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Noto Sans Symbols"/>
                        <a:buNone/>
                      </a:pPr>
                      <a:r>
                        <a:rPr lang="pt-PT" sz="4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Resumo:</a:t>
                      </a:r>
                      <a:endParaRPr sz="4000" dirty="0"/>
                    </a:p>
                    <a:p>
                      <a:pPr marL="571500" marR="0" lvl="0" indent="-5715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0"/>
                        <a:buFont typeface="Noto Sans Symbols"/>
                        <a:buChar char="❖"/>
                      </a:pPr>
                      <a:r>
                        <a:rPr lang="pt-PT" sz="3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Saúde:</a:t>
                      </a:r>
                      <a:r>
                        <a:rPr lang="pt-PT" sz="36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É o estado de completo bem-estar físico, mental e social e não simplesmente apenas ausência de doença; </a:t>
                      </a:r>
                    </a:p>
                    <a:p>
                      <a:pPr marL="571500" marR="0" lvl="0" indent="-5715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0"/>
                        <a:buFont typeface="Noto Sans Symbols"/>
                        <a:buChar char="❖"/>
                      </a:pPr>
                      <a:r>
                        <a:rPr lang="pt-PT" sz="3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Saúde Metal: </a:t>
                      </a:r>
                      <a:r>
                        <a:rPr lang="pt-PT" sz="36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 estado de bem-estar no qual o individuo exprime as suas capacidades, enfrenta os stressores normais, trabalha produtivamente e de modo frutífero e contribui para sua comunidade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endParaRPr sz="3600" dirty="0"/>
                    </a:p>
                    <a:p>
                      <a:pPr marL="571500" marR="0" lvl="0" indent="-5715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0"/>
                        <a:buFont typeface="Noto Sans Symbols"/>
                        <a:buChar char="❖"/>
                      </a:pPr>
                      <a:r>
                        <a:rPr lang="pt-PT" sz="3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Apoio Psicossocial: </a:t>
                      </a:r>
                      <a:r>
                        <a:rPr lang="pt-PT" sz="3600" b="0" dirty="0">
                          <a:solidFill>
                            <a:srgbClr val="F2F2F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 uma actividade que se realiza para elevar o bem-estar da pessoa que sofreu alguma alteração no seu estado emocional normal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</a:p>
                    <a:p>
                      <a:pPr marL="571500" marR="0" lvl="0" indent="-5715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0"/>
                        <a:buFont typeface="Noto Sans Symbols"/>
                        <a:buChar char="❖"/>
                      </a:pP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 dos princípios fundamentais do PSP é não causar danos.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PT"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400" marR="64400" marT="0" marB="0">
                    <a:solidFill>
                      <a:srgbClr val="1D83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Google Shape;97;p13">
            <a:extLst>
              <a:ext uri="{FF2B5EF4-FFF2-40B4-BE49-F238E27FC236}">
                <a16:creationId xmlns="" xmlns:a16="http://schemas.microsoft.com/office/drawing/2014/main" id="{2C57B5E0-72BF-4174-82D5-8B29C7B0EA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8" name="Google Shape;608;p41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41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1" name="Google Shape;611;p41"/>
          <p:cNvSpPr txBox="1"/>
          <p:nvPr/>
        </p:nvSpPr>
        <p:spPr>
          <a:xfrm>
            <a:off x="1503582" y="1142972"/>
            <a:ext cx="169307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SAÚDE MENTAL/APOIO PSICOSSOCIAL (SMAP)</a:t>
            </a:r>
            <a:endParaRPr sz="4000" dirty="0"/>
          </a:p>
        </p:txBody>
      </p:sp>
      <p:sp>
        <p:nvSpPr>
          <p:cNvPr id="613" name="Google Shape;613;p41"/>
          <p:cNvSpPr/>
          <p:nvPr/>
        </p:nvSpPr>
        <p:spPr>
          <a:xfrm>
            <a:off x="1808545" y="4358042"/>
            <a:ext cx="5376755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pt-PT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36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01 e</a:t>
            </a:r>
            <a:r>
              <a:rPr lang="pt-PT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36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pt-PT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97;p13">
            <a:extLst>
              <a:ext uri="{FF2B5EF4-FFF2-40B4-BE49-F238E27FC236}">
                <a16:creationId xmlns="" xmlns:a16="http://schemas.microsoft.com/office/drawing/2014/main" id="{296FF4B9-0F4A-4446-BC83-F5992BF58C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05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Marcador de Posição de Conteúdo 4" descr="Uma imagem com desenho, camisa&#10;&#10;Descrição gerada automaticamente">
            <a:extLst>
              <a:ext uri="{FF2B5EF4-FFF2-40B4-BE49-F238E27FC236}">
                <a16:creationId xmlns="" xmlns:a16="http://schemas.microsoft.com/office/drawing/2014/main" id="{3B7A55B3-BE29-4FB9-A317-0255CA71D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2" y="2180642"/>
            <a:ext cx="11231217" cy="8106358"/>
          </a:xfrm>
          <a:prstGeom prst="rect">
            <a:avLst/>
          </a:prstGeom>
        </p:spPr>
      </p:pic>
      <p:pic>
        <p:nvPicPr>
          <p:cNvPr id="2" name="Google Shape;640;p43">
            <a:extLst>
              <a:ext uri="{FF2B5EF4-FFF2-40B4-BE49-F238E27FC236}">
                <a16:creationId xmlns="" xmlns:a16="http://schemas.microsoft.com/office/drawing/2014/main" id="{D8A368D7-A3F5-4A22-ADB6-46A3364F50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19341" y="372996"/>
            <a:ext cx="2109523" cy="76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20800" cy="1143000"/>
          </a:xfrm>
        </p:spPr>
        <p:txBody>
          <a:bodyPr/>
          <a:lstStyle/>
          <a:p>
            <a:r>
              <a:rPr lang="pt-PT" dirty="0" smtClean="0"/>
              <a:t>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6459200" cy="8686800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sz="6000" b="1" dirty="0" smtClean="0"/>
              <a:t>Apoio Psicossocial </a:t>
            </a:r>
            <a:r>
              <a:rPr lang="pt-BR" sz="6000" dirty="0" smtClean="0"/>
              <a:t>pode descrever-se como  ´´um processo facilitador da resiliência nos individuos , familia e comunidades, respeitando a sua  independencia, dignidade e macanismos de defesa``. 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984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9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  <a:effectLst>
            <a:outerShdw blurRad="50800" dist="190500" algn="l" rotWithShape="0">
              <a:schemeClr val="dk1">
                <a:alpha val="40000"/>
              </a:schemeClr>
            </a:outerShdw>
          </a:effectLst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59"/>
          <p:cNvSpPr/>
          <p:nvPr/>
        </p:nvSpPr>
        <p:spPr>
          <a:xfrm>
            <a:off x="1398091" y="1857352"/>
            <a:ext cx="6674339" cy="7661962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Pela vossa atenção, o nosso!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Muito Obrigado!</a:t>
            </a:r>
            <a:endParaRPr sz="40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2" name="Google Shape;892;p59" descr="A picture containing person, outdoor, sport,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2430" y="1857353"/>
            <a:ext cx="9696956" cy="766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12752" y="115061"/>
            <a:ext cx="2109523" cy="119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13">
            <a:extLst>
              <a:ext uri="{FF2B5EF4-FFF2-40B4-BE49-F238E27FC236}">
                <a16:creationId xmlns="" xmlns:a16="http://schemas.microsoft.com/office/drawing/2014/main" id="{030F3CE3-A83F-4B64-A32E-17B4DB5C79E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0"/>
          <p:cNvSpPr/>
          <p:nvPr/>
        </p:nvSpPr>
        <p:spPr>
          <a:xfrm>
            <a:off x="7358050" y="1214410"/>
            <a:ext cx="10190089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5" name="Google Shape;905;p60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6" name="Google Shape;906;p60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7" name="Google Shape;907;p60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8" name="Google Shape;908;p60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909" name="Google Shape;90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60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60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60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60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60"/>
          <p:cNvSpPr txBox="1"/>
          <p:nvPr/>
        </p:nvSpPr>
        <p:spPr>
          <a:xfrm>
            <a:off x="1476636" y="2052765"/>
            <a:ext cx="5429288" cy="778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8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8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Stress &amp; Trauma</a:t>
            </a:r>
            <a:r>
              <a:rPr lang="pt-PT" sz="4000" b="1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4000" b="1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t-PT" sz="4000" b="1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4000" b="1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t-PT" sz="4800" b="1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4800" b="1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800" b="1" i="0" u="none" strike="noStrike" cap="none" dirty="0">
              <a:solidFill>
                <a:srgbClr val="0070C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5" name="Google Shape;915;p60"/>
          <p:cNvSpPr txBox="1"/>
          <p:nvPr/>
        </p:nvSpPr>
        <p:spPr>
          <a:xfrm>
            <a:off x="7858116" y="1428724"/>
            <a:ext cx="9358378" cy="807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None/>
            </a:pPr>
            <a:r>
              <a:rPr lang="pt-PT" sz="44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pt-PT" sz="48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IsraAID Moçambique</a:t>
            </a:r>
            <a:endParaRPr sz="4400" b="1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000" b="1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1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97;p13">
            <a:extLst>
              <a:ext uri="{FF2B5EF4-FFF2-40B4-BE49-F238E27FC236}">
                <a16:creationId xmlns="" xmlns:a16="http://schemas.microsoft.com/office/drawing/2014/main" id="{0397558D-B6EC-4CE7-80C7-35E6D0FFC6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62"/>
          <p:cNvSpPr/>
          <p:nvPr/>
        </p:nvSpPr>
        <p:spPr>
          <a:xfrm>
            <a:off x="5287160" y="1178691"/>
            <a:ext cx="12787338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4" name="Google Shape;944;p62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5" name="Google Shape;945;p62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6" name="Google Shape;946;p62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7" name="Google Shape;947;p6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948" name="Google Shape;94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62"/>
          <p:cNvSpPr txBox="1"/>
          <p:nvPr/>
        </p:nvSpPr>
        <p:spPr>
          <a:xfrm>
            <a:off x="544285" y="3500149"/>
            <a:ext cx="4114803" cy="364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 que é Stress ?</a:t>
            </a:r>
            <a:endParaRPr sz="4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62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62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62"/>
          <p:cNvSpPr txBox="1"/>
          <p:nvPr/>
        </p:nvSpPr>
        <p:spPr>
          <a:xfrm>
            <a:off x="5660570" y="1357286"/>
            <a:ext cx="12032203" cy="792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∙"/>
            </a:pPr>
            <a:endParaRPr lang="pt-PT" sz="4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</a:pPr>
            <a:endParaRPr lang="pt-PT" sz="44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É uma resposta normal do nosso corpo a um evento anormal de pressão na nossa vida. </a:t>
            </a:r>
            <a:endParaRPr sz="4000" dirty="0"/>
          </a:p>
          <a:p>
            <a:pPr marL="342900" marR="0" lvl="0" indent="-63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63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9EE71FEA-2927-4732-81C2-4933888AF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3"/>
          <p:cNvSpPr/>
          <p:nvPr/>
        </p:nvSpPr>
        <p:spPr>
          <a:xfrm>
            <a:off x="7572364" y="1214410"/>
            <a:ext cx="10429948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2" name="Google Shape;962;p63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3" name="Google Shape;963;p63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4" name="Google Shape;964;p63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5" name="Google Shape;965;p63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966" name="Google Shape;96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63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63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63"/>
          <p:cNvSpPr txBox="1"/>
          <p:nvPr/>
        </p:nvSpPr>
        <p:spPr>
          <a:xfrm>
            <a:off x="1838272" y="1487638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63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63"/>
          <p:cNvSpPr txBox="1"/>
          <p:nvPr/>
        </p:nvSpPr>
        <p:spPr>
          <a:xfrm>
            <a:off x="1714448" y="3000360"/>
            <a:ext cx="3253088" cy="41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mbria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Causas do Stress</a:t>
            </a:r>
            <a:endParaRPr sz="4000" dirty="0"/>
          </a:p>
        </p:txBody>
      </p:sp>
      <p:sp>
        <p:nvSpPr>
          <p:cNvPr id="972" name="Google Shape;972;p63"/>
          <p:cNvSpPr txBox="1"/>
          <p:nvPr/>
        </p:nvSpPr>
        <p:spPr>
          <a:xfrm>
            <a:off x="7643802" y="1357286"/>
            <a:ext cx="10287072" cy="800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</a:t>
            </a: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últiplas causas: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Físico</a:t>
            </a:r>
            <a:endParaRPr sz="4000" b="0" i="0" u="none" strike="noStrike" cap="none" dirty="0">
              <a:solidFill>
                <a:srgbClr val="F2F2F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Fisiológico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Social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Político</a:t>
            </a:r>
            <a:endParaRPr sz="4000" b="0" i="0" u="none" strike="noStrike" cap="none" dirty="0">
              <a:solidFill>
                <a:srgbClr val="F2F2F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Financeiro </a:t>
            </a:r>
            <a:endParaRPr sz="4000" b="0" i="0" u="none" strike="noStrike" cap="none" dirty="0">
              <a:solidFill>
                <a:srgbClr val="F2F2F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Pessoal.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Google Shape;97;p13">
            <a:extLst>
              <a:ext uri="{FF2B5EF4-FFF2-40B4-BE49-F238E27FC236}">
                <a16:creationId xmlns="" xmlns:a16="http://schemas.microsoft.com/office/drawing/2014/main" id="{EE425F1A-DB9D-4096-80DC-D2909BCE09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66"/>
          <p:cNvSpPr/>
          <p:nvPr/>
        </p:nvSpPr>
        <p:spPr>
          <a:xfrm>
            <a:off x="5357786" y="1071534"/>
            <a:ext cx="12930214" cy="921546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3" name="Google Shape;1013;p66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4" name="Google Shape;1014;p66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5" name="Google Shape;1015;p66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6" name="Google Shape;1016;p6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017" name="Google Shape;101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66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66"/>
          <p:cNvSpPr txBox="1"/>
          <p:nvPr/>
        </p:nvSpPr>
        <p:spPr>
          <a:xfrm>
            <a:off x="1123988" y="3631331"/>
            <a:ext cx="2964677" cy="330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66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66"/>
          <p:cNvSpPr txBox="1"/>
          <p:nvPr/>
        </p:nvSpPr>
        <p:spPr>
          <a:xfrm>
            <a:off x="889192" y="1645482"/>
            <a:ext cx="3787457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pt-PT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Stressores Múltiplos</a:t>
            </a:r>
            <a:endParaRPr sz="4000" dirty="0"/>
          </a:p>
        </p:txBody>
      </p:sp>
      <p:sp>
        <p:nvSpPr>
          <p:cNvPr id="1022" name="Google Shape;1022;p66"/>
          <p:cNvSpPr txBox="1"/>
          <p:nvPr/>
        </p:nvSpPr>
        <p:spPr>
          <a:xfrm>
            <a:off x="5429224" y="751012"/>
            <a:ext cx="12858776" cy="92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28900" marR="0" lvl="5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∙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Quais as </a:t>
            </a:r>
            <a:r>
              <a:rPr lang="pt-PT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mplicações dos efeitos financeiros e económicos? (Incapacidade de responder ao trabalho);</a:t>
            </a:r>
            <a:endParaRPr sz="4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0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∙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Quais as implicações culturais e sociais? (Em isolamento);</a:t>
            </a:r>
            <a:endParaRPr sz="4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0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∙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Estigma e descriminação? (Será que existe? Onde e como?);</a:t>
            </a:r>
            <a:endParaRPr sz="4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0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Noto Sans Symbols"/>
              <a:buChar char="∙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Entre outros Profissionais.</a:t>
            </a:r>
            <a:endParaRPr sz="4000" dirty="0"/>
          </a:p>
          <a:p>
            <a:pPr marL="342900" marR="0" lvl="0" indent="-635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70325F8A-C442-45AD-8267-A2478EFC66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65"/>
          <p:cNvSpPr/>
          <p:nvPr/>
        </p:nvSpPr>
        <p:spPr>
          <a:xfrm>
            <a:off x="6286480" y="1214410"/>
            <a:ext cx="7715304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7" name="Google Shape;997;p65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8" name="Google Shape;998;p65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9" name="Google Shape;999;p65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0" name="Google Shape;1000;p65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001" name="Google Shape;100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65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65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4" name="Google Shape;1004;p6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480" y="1214409"/>
            <a:ext cx="7715304" cy="828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722ED45E-B520-427A-A6FE-EC7BA78B9F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64"/>
          <p:cNvSpPr/>
          <p:nvPr/>
        </p:nvSpPr>
        <p:spPr>
          <a:xfrm>
            <a:off x="7572364" y="1214410"/>
            <a:ext cx="9832899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1" name="Google Shape;981;p64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2" name="Google Shape;982;p64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3" name="Google Shape;983;p64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4" name="Google Shape;984;p64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985" name="Google Shape;98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64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64"/>
          <p:cNvSpPr txBox="1"/>
          <p:nvPr/>
        </p:nvSpPr>
        <p:spPr>
          <a:xfrm>
            <a:off x="7786677" y="1214410"/>
            <a:ext cx="9618585" cy="828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PT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Crianças: </a:t>
            </a:r>
            <a:r>
              <a:rPr lang="pt-PT" sz="4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Choro, alteração do comportamento/humor, isolamento, medo…</a:t>
            </a:r>
            <a:endParaRPr sz="4000" dirty="0"/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Adolescentes: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discurso ofensivo, afastamento…</a:t>
            </a:r>
            <a:endParaRPr sz="4000" dirty="0"/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Adultos: </a:t>
            </a:r>
            <a:r>
              <a:rPr lang="pt-PT" sz="4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nervosismo</a:t>
            </a:r>
            <a:r>
              <a:rPr lang="pt-PT" sz="4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alteração do batimento cardíaco…</a:t>
            </a:r>
            <a:endParaRPr sz="4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64"/>
          <p:cNvSpPr txBox="1"/>
          <p:nvPr/>
        </p:nvSpPr>
        <p:spPr>
          <a:xfrm>
            <a:off x="1398090" y="1857352"/>
            <a:ext cx="6102835" cy="59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Sinais de Stress</a:t>
            </a:r>
            <a:endParaRPr sz="4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F6582FCF-27D2-4950-9BBC-C08E330628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" grpId="0"/>
      <p:bldP spid="9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68"/>
          <p:cNvSpPr/>
          <p:nvPr/>
        </p:nvSpPr>
        <p:spPr>
          <a:xfrm>
            <a:off x="8572496" y="1214410"/>
            <a:ext cx="8832767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9" name="Google Shape;1049;p68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0" name="Google Shape;1050;p68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1" name="Google Shape;1051;p68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2" name="Google Shape;1052;p68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053" name="Google Shape;105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68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68"/>
          <p:cNvSpPr txBox="1"/>
          <p:nvPr/>
        </p:nvSpPr>
        <p:spPr>
          <a:xfrm>
            <a:off x="8858248" y="2500294"/>
            <a:ext cx="5806265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68"/>
          <p:cNvSpPr txBox="1"/>
          <p:nvPr/>
        </p:nvSpPr>
        <p:spPr>
          <a:xfrm>
            <a:off x="1428696" y="1285848"/>
            <a:ext cx="7000924" cy="821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Respostas ao stress </a:t>
            </a:r>
            <a:r>
              <a:rPr lang="pt-PT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68"/>
          <p:cNvSpPr txBox="1"/>
          <p:nvPr/>
        </p:nvSpPr>
        <p:spPr>
          <a:xfrm>
            <a:off x="8858248" y="1357286"/>
            <a:ext cx="8429684" cy="807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Três tipos de respostas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spcBef>
                <a:spcPts val="108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F2F2F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Resposta positiva ao stress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Resposta ao stress tolerável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Resposta ao stress tóxico</a:t>
            </a:r>
            <a:endParaRPr sz="4000" b="0" i="0" u="none" strike="noStrike" cap="none" dirty="0">
              <a:solidFill>
                <a:srgbClr val="F2F2F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5" name="Google Shape;97;p13">
            <a:extLst>
              <a:ext uri="{FF2B5EF4-FFF2-40B4-BE49-F238E27FC236}">
                <a16:creationId xmlns="" xmlns:a16="http://schemas.microsoft.com/office/drawing/2014/main" id="{790C08A8-A2B9-4A2B-83EC-1393EA9D24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69"/>
          <p:cNvSpPr/>
          <p:nvPr/>
        </p:nvSpPr>
        <p:spPr>
          <a:xfrm>
            <a:off x="6429356" y="1214410"/>
            <a:ext cx="11501518" cy="907259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6" name="Google Shape;1066;p69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7" name="Google Shape;1067;p69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8" name="Google Shape;1068;p69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9" name="Google Shape;1069;p69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070" name="Google Shape;107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69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69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69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69"/>
          <p:cNvSpPr txBox="1"/>
          <p:nvPr/>
        </p:nvSpPr>
        <p:spPr>
          <a:xfrm>
            <a:off x="1467886" y="2178823"/>
            <a:ext cx="4572032" cy="635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Stress tóxico</a:t>
            </a:r>
            <a:endParaRPr sz="4000" dirty="0"/>
          </a:p>
        </p:txBody>
      </p:sp>
      <p:sp>
        <p:nvSpPr>
          <p:cNvPr id="1075" name="Google Shape;1075;p69"/>
          <p:cNvSpPr txBox="1"/>
          <p:nvPr/>
        </p:nvSpPr>
        <p:spPr>
          <a:xfrm>
            <a:off x="6786546" y="1428724"/>
            <a:ext cx="10858576" cy="785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Quando a resposta ao stress do corpo está sempre activada</a:t>
            </a:r>
            <a:r>
              <a:rPr lang="pt-PT" sz="4000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F2F2F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F2F2F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 stress se torna tóxico e pode causar mudanças dramáticas no cérebro e no corpo.</a:t>
            </a:r>
            <a:endParaRPr sz="4000" b="0" i="0" u="none" strike="noStrike" cap="none" dirty="0">
              <a:solidFill>
                <a:srgbClr val="F2F2F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15D23218-1C3C-4FE8-948F-5A41691D97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2"/>
          <p:cNvSpPr/>
          <p:nvPr/>
        </p:nvSpPr>
        <p:spPr>
          <a:xfrm>
            <a:off x="7000860" y="1212855"/>
            <a:ext cx="10404403" cy="9074145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42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4" name="Google Shape;624;p42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Google Shape;625;p42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p4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627" name="Google Shape;62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2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42" descr="A group of people standing around a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860" y="1186016"/>
            <a:ext cx="11287140" cy="910098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42"/>
          <p:cNvSpPr txBox="1"/>
          <p:nvPr/>
        </p:nvSpPr>
        <p:spPr>
          <a:xfrm>
            <a:off x="1393513" y="1950773"/>
            <a:ext cx="6639801" cy="75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PT" sz="36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Temas a abordar: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800"/>
              </a:spcBef>
              <a:spcAft>
                <a:spcPts val="0"/>
              </a:spcAft>
              <a:buClr>
                <a:srgbClr val="1D83C4"/>
              </a:buClr>
              <a:buSzPts val="4000"/>
              <a:buFont typeface="Noto Sans Symbols"/>
              <a:buChar char="▪"/>
            </a:pPr>
            <a:r>
              <a:rPr lang="pt-PT" sz="36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sz="3600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D83C4"/>
              </a:buClr>
              <a:buSzPts val="4000"/>
              <a:buFont typeface="Noto Sans Symbols"/>
              <a:buChar char="▪"/>
            </a:pPr>
            <a:r>
              <a:rPr lang="pt-PT" sz="36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Saúde Mental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6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D83C4"/>
              </a:buClr>
              <a:buSzPts val="4000"/>
              <a:buFont typeface="Noto Sans Symbols"/>
              <a:buChar char="▪"/>
            </a:pPr>
            <a:r>
              <a:rPr lang="pt-PT" sz="36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Apoio Psicossocial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D83C4"/>
              </a:buClr>
              <a:buSzPts val="40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53F47999-EFEA-43D6-A053-5A0A17E1AE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405" y="0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0"/>
          <p:cNvSpPr/>
          <p:nvPr/>
        </p:nvSpPr>
        <p:spPr>
          <a:xfrm>
            <a:off x="9898428" y="1214410"/>
            <a:ext cx="8032445" cy="871543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1" name="Google Shape;1081;p70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2" name="Google Shape;1082;p70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3" name="Google Shape;1083;p70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4" name="Google Shape;1084;p70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085" name="Google Shape;1085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70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70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70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70"/>
          <p:cNvSpPr txBox="1"/>
          <p:nvPr/>
        </p:nvSpPr>
        <p:spPr>
          <a:xfrm>
            <a:off x="2303240" y="0"/>
            <a:ext cx="12055734" cy="135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pt-PT" sz="4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Adversidade prolongada sem apoio</a:t>
            </a:r>
            <a:endParaRPr sz="4000" dirty="0"/>
          </a:p>
        </p:txBody>
      </p:sp>
      <p:sp>
        <p:nvSpPr>
          <p:cNvPr id="1091" name="Google Shape;1091;p70"/>
          <p:cNvSpPr txBox="1"/>
          <p:nvPr/>
        </p:nvSpPr>
        <p:spPr>
          <a:xfrm>
            <a:off x="1469571" y="1500162"/>
            <a:ext cx="8032444" cy="852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Char char="•"/>
            </a:pPr>
            <a:endParaRPr lang="pt-PT" sz="4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Char char="•"/>
            </a:pPr>
            <a:endParaRPr lang="pt-PT" sz="4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 stress tóxico não é tanto sobre a causa do stress, mas sobre a natureza crônica que acontece com crianças e adultos quando vivenciam adversidades graves e prolongadas sem o apoio ou dentro de um ambiente de relacionamentos de apoio.</a:t>
            </a:r>
            <a:endParaRPr sz="4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2" name="Google Shape;1092;p70" descr="A picture containing woman, holding, sitting, ma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6874" r="2698" b="-1"/>
          <a:stretch/>
        </p:blipFill>
        <p:spPr>
          <a:xfrm>
            <a:off x="9898429" y="1214410"/>
            <a:ext cx="8032444" cy="871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7;p13">
            <a:extLst>
              <a:ext uri="{FF2B5EF4-FFF2-40B4-BE49-F238E27FC236}">
                <a16:creationId xmlns="" xmlns:a16="http://schemas.microsoft.com/office/drawing/2014/main" id="{365E4F79-72B5-4937-9DCD-CF40F39680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71"/>
          <p:cNvSpPr/>
          <p:nvPr/>
        </p:nvSpPr>
        <p:spPr>
          <a:xfrm>
            <a:off x="5429224" y="1214410"/>
            <a:ext cx="12358774" cy="857256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4" name="Google Shape;1104;p71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5" name="Google Shape;1105;p71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6" name="Google Shape;1106;p71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7" name="Google Shape;1107;p71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108" name="Google Shape;110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71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71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71"/>
          <p:cNvSpPr txBox="1"/>
          <p:nvPr/>
        </p:nvSpPr>
        <p:spPr>
          <a:xfrm>
            <a:off x="1178663" y="2376074"/>
            <a:ext cx="3518028" cy="49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endParaRPr lang="pt-PT" sz="48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endParaRPr lang="pt-PT" sz="48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>
              <a:buClr>
                <a:srgbClr val="0070C0"/>
              </a:buClr>
              <a:buSzPts val="4800"/>
            </a:pP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 que é Trauma?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endParaRPr lang="pt-PT" sz="4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endParaRPr lang="pt-PT" sz="48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endParaRPr dirty="0"/>
          </a:p>
        </p:txBody>
      </p:sp>
      <p:sp>
        <p:nvSpPr>
          <p:cNvPr id="1112" name="Google Shape;1112;p71"/>
          <p:cNvSpPr txBox="1"/>
          <p:nvPr/>
        </p:nvSpPr>
        <p:spPr>
          <a:xfrm>
            <a:off x="5500662" y="1285848"/>
            <a:ext cx="12073022" cy="835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lang="pt-PT" sz="40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Resposta emocional a eventos traumáticos com risco de vida, como guerra, desastre natural, crise de saúde, acidentes. 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7;p13">
            <a:extLst>
              <a:ext uri="{FF2B5EF4-FFF2-40B4-BE49-F238E27FC236}">
                <a16:creationId xmlns="" xmlns:a16="http://schemas.microsoft.com/office/drawing/2014/main" id="{30A288EC-A5E1-44D4-9FE0-DF63A78004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" grpId="0"/>
      <p:bldP spid="11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72"/>
          <p:cNvSpPr/>
          <p:nvPr/>
        </p:nvSpPr>
        <p:spPr>
          <a:xfrm>
            <a:off x="5543599" y="1062846"/>
            <a:ext cx="12744401" cy="9358342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1" name="Google Shape;1121;p72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2" name="Google Shape;1122;p72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3" name="Google Shape;1123;p72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7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125" name="Google Shape;112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72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72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72"/>
          <p:cNvSpPr txBox="1"/>
          <p:nvPr/>
        </p:nvSpPr>
        <p:spPr>
          <a:xfrm>
            <a:off x="1453605" y="822013"/>
            <a:ext cx="4089993" cy="828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Natureza contínua do trauma</a:t>
            </a:r>
            <a:endParaRPr sz="4000" dirty="0"/>
          </a:p>
        </p:txBody>
      </p:sp>
      <p:sp>
        <p:nvSpPr>
          <p:cNvPr id="1129" name="Google Shape;1129;p72"/>
          <p:cNvSpPr txBox="1"/>
          <p:nvPr/>
        </p:nvSpPr>
        <p:spPr>
          <a:xfrm>
            <a:off x="5543600" y="1398565"/>
            <a:ext cx="12744400" cy="888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Clr>
                <a:schemeClr val="lt1"/>
              </a:buClr>
              <a:buSzPts val="4000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Eventos traumáticos  e em série ao longo de um período prolongados:</a:t>
            </a:r>
            <a:endParaRPr lang="pt-PT" sz="4000" dirty="0"/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endParaRPr lang="pt-PT"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COVID-19;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Ciclones ;</a:t>
            </a:r>
            <a:endParaRPr lang="pt-PT"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Mudanças Climáticas;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Abuso sexual;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Violência doméstica;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Acidentes de viação;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endParaRPr sz="4000" dirty="0"/>
          </a:p>
          <a:p>
            <a:pPr marL="342900" marR="0" lvl="0" indent="-635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" name="Google Shape;97;p13">
            <a:extLst>
              <a:ext uri="{FF2B5EF4-FFF2-40B4-BE49-F238E27FC236}">
                <a16:creationId xmlns="" xmlns:a16="http://schemas.microsoft.com/office/drawing/2014/main" id="{02E1FAA8-F6EA-4B39-BCA4-64A5EEBF9E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73"/>
          <p:cNvSpPr/>
          <p:nvPr/>
        </p:nvSpPr>
        <p:spPr>
          <a:xfrm>
            <a:off x="5821329" y="1214410"/>
            <a:ext cx="11512495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8" name="Google Shape;1138;p73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9" name="Google Shape;1139;p73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0" name="Google Shape;1140;p73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1" name="Google Shape;1141;p73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142" name="Google Shape;114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73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73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73"/>
          <p:cNvSpPr txBox="1"/>
          <p:nvPr/>
        </p:nvSpPr>
        <p:spPr>
          <a:xfrm>
            <a:off x="5821329" y="1214410"/>
            <a:ext cx="11512495" cy="828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3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Crianças: </a:t>
            </a:r>
            <a:r>
              <a:rPr lang="pt-PT" sz="3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regressão no desenvolvimento académico, excesso de apego aos cuidadores, fraco</a:t>
            </a:r>
            <a:r>
              <a:rPr lang="pt-PT" sz="36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envolvimento nas brincadeiras, sentimentos de culpa</a:t>
            </a:r>
            <a:r>
              <a:rPr lang="pt-PT" sz="3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desenvolvem novos medos, necessidade de proteger/salvar os outros;</a:t>
            </a: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36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Adolescentes:</a:t>
            </a:r>
            <a:r>
              <a:rPr lang="pt-PT" sz="36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3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rebeldia, comportamento de risco/desviante, abstenção de sentimentos, indiferença, afastamento, tristeza profunda, pensamentos suicidas , imagens/pensamentos intrusivos (flashbacks);</a:t>
            </a: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3600" b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Adultos: </a:t>
            </a:r>
            <a:r>
              <a:rPr lang="pt-PT" sz="3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comportamento de risco/desviante, tristeza profunda, isolamento, evitamento, conflito interpessoal, dependência.</a:t>
            </a:r>
            <a:endParaRPr sz="3600" dirty="0">
              <a:solidFill>
                <a:schemeClr val="lt1"/>
              </a:solidFill>
              <a:highlight>
                <a:srgbClr val="FFFF00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715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4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73"/>
          <p:cNvSpPr txBox="1"/>
          <p:nvPr/>
        </p:nvSpPr>
        <p:spPr>
          <a:xfrm>
            <a:off x="704128" y="1895708"/>
            <a:ext cx="5117202" cy="59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Sinais de Trauma</a:t>
            </a:r>
            <a:endParaRPr sz="4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7;p13">
            <a:extLst>
              <a:ext uri="{FF2B5EF4-FFF2-40B4-BE49-F238E27FC236}">
                <a16:creationId xmlns="" xmlns:a16="http://schemas.microsoft.com/office/drawing/2014/main" id="{5D850BAD-36D9-4E61-865D-A77F0E6E17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/>
      <p:bldP spid="11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4"/>
          <p:cNvSpPr/>
          <p:nvPr/>
        </p:nvSpPr>
        <p:spPr>
          <a:xfrm>
            <a:off x="10008096" y="1214410"/>
            <a:ext cx="7397167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5" name="Google Shape;1155;p74"/>
          <p:cNvSpPr txBox="1"/>
          <p:nvPr/>
        </p:nvSpPr>
        <p:spPr>
          <a:xfrm>
            <a:off x="10248681" y="1487638"/>
            <a:ext cx="6980539" cy="758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4000" dirty="0">
              <a:solidFill>
                <a:srgbClr val="FFFFFF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4000" dirty="0">
              <a:solidFill>
                <a:srgbClr val="FFFFFF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FFFFFF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Agitada,</a:t>
            </a:r>
          </a:p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FFFFFF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Agressiva,</a:t>
            </a:r>
          </a:p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FFFFFF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Medo,</a:t>
            </a:r>
          </a:p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FFFFFF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Assustada,</a:t>
            </a:r>
          </a:p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FFFFFF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Distraída.</a:t>
            </a:r>
          </a:p>
          <a:p>
            <a:pPr marL="857250" marR="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4400" dirty="0">
              <a:solidFill>
                <a:srgbClr val="FFFFFF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</p:txBody>
      </p:sp>
      <p:sp>
        <p:nvSpPr>
          <p:cNvPr id="1157" name="Google Shape;1157;p74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8" name="Google Shape;1158;p74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159" name="Google Shape;115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74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74"/>
          <p:cNvSpPr txBox="1"/>
          <p:nvPr/>
        </p:nvSpPr>
        <p:spPr>
          <a:xfrm>
            <a:off x="1953670" y="1520414"/>
            <a:ext cx="7889926" cy="59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Como podemos observar quando  uma </a:t>
            </a:r>
            <a:r>
              <a:rPr lang="pt-PT" sz="40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pessoa </a:t>
            </a: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está stressada?</a:t>
            </a:r>
            <a:endParaRPr sz="4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E3668654-D5CF-485E-A2A9-D2F872BD19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" grpId="0" animBg="1"/>
      <p:bldP spid="11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76"/>
          <p:cNvSpPr/>
          <p:nvPr/>
        </p:nvSpPr>
        <p:spPr>
          <a:xfrm>
            <a:off x="5929290" y="1611816"/>
            <a:ext cx="12073022" cy="831803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8" name="Google Shape;1188;p76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9" name="Google Shape;1189;p76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0" name="Google Shape;1190;p76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1" name="Google Shape;1191;p7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192" name="Google Shape;119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76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76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76"/>
          <p:cNvSpPr txBox="1"/>
          <p:nvPr/>
        </p:nvSpPr>
        <p:spPr>
          <a:xfrm>
            <a:off x="892911" y="1987700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76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76"/>
          <p:cNvSpPr txBox="1"/>
          <p:nvPr/>
        </p:nvSpPr>
        <p:spPr>
          <a:xfrm>
            <a:off x="278395" y="2446822"/>
            <a:ext cx="5052375" cy="471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3F (Fight, Flight, Freeze) </a:t>
            </a:r>
            <a:endParaRPr sz="4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Lutar, Fugir, Congelar.</a:t>
            </a:r>
            <a:endParaRPr sz="4000" dirty="0"/>
          </a:p>
        </p:txBody>
      </p:sp>
      <p:sp>
        <p:nvSpPr>
          <p:cNvPr id="1198" name="Google Shape;1198;p76"/>
          <p:cNvSpPr txBox="1"/>
          <p:nvPr/>
        </p:nvSpPr>
        <p:spPr>
          <a:xfrm>
            <a:off x="5664947" y="1540377"/>
            <a:ext cx="11930146" cy="831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Lutar ou fugir é a reação fisiológica à ameaça percebida, a resposta dos batimentos cardíacos, a pressão arterial e a frequência respiratória aumentam, juntamente com a atenção e a vigilância.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endParaRPr lang="pt-PT" sz="4000" dirty="0"/>
          </a:p>
          <a:p>
            <a:pPr marR="0" lvl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Os problemas surgem apenas: 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quando 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essa reação é evocada na ausência de qualquer ameaça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pt-PT"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quando a ameaça é prolongada; </a:t>
            </a: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 quando 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organismo não pode fazer nada para se proteger da ameaça.</a:t>
            </a:r>
            <a:endParaRPr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D89F31F-9A19-463F-9859-AB0A153B7026}"/>
              </a:ext>
            </a:extLst>
          </p:cNvPr>
          <p:cNvSpPr txBox="1"/>
          <p:nvPr/>
        </p:nvSpPr>
        <p:spPr>
          <a:xfrm>
            <a:off x="2743200" y="258724"/>
            <a:ext cx="1260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dirty="0">
                <a:solidFill>
                  <a:srgbClr val="1D83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Possíveis Reacções LFC</a:t>
            </a:r>
            <a:endParaRPr lang="en-ZA" sz="6000" b="1" dirty="0">
              <a:solidFill>
                <a:srgbClr val="1D83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oogle Shape;97;p13">
            <a:extLst>
              <a:ext uri="{FF2B5EF4-FFF2-40B4-BE49-F238E27FC236}">
                <a16:creationId xmlns="" xmlns:a16="http://schemas.microsoft.com/office/drawing/2014/main" id="{0046057E-6EC2-4DA8-AB48-E2B8232BD1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77"/>
          <p:cNvSpPr/>
          <p:nvPr/>
        </p:nvSpPr>
        <p:spPr>
          <a:xfrm>
            <a:off x="6572232" y="1071534"/>
            <a:ext cx="11287204" cy="921546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7" name="Google Shape;1207;p77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8" name="Google Shape;1208;p77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9" name="Google Shape;1209;p77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0" name="Google Shape;1210;p77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211" name="Google Shape;121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77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77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77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77"/>
          <p:cNvSpPr txBox="1"/>
          <p:nvPr/>
        </p:nvSpPr>
        <p:spPr>
          <a:xfrm>
            <a:off x="1676486" y="2573256"/>
            <a:ext cx="4371170" cy="49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Experiência1: Artes</a:t>
            </a:r>
            <a:endParaRPr sz="4000" dirty="0"/>
          </a:p>
        </p:txBody>
      </p:sp>
      <p:sp>
        <p:nvSpPr>
          <p:cNvPr id="1216" name="Google Shape;1216;p77"/>
          <p:cNvSpPr txBox="1"/>
          <p:nvPr/>
        </p:nvSpPr>
        <p:spPr>
          <a:xfrm>
            <a:off x="6715108" y="1142972"/>
            <a:ext cx="11144328" cy="914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Pense em como você se sente agora, se você está </a:t>
            </a: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stressado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Escreva um poema ou faça uma imagem mostrando como é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Considerar: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me causa stress?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Onde no meu corpo sinto meu stress?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pensamentos me fazem sentir stress?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isso </a:t>
            </a:r>
            <a:r>
              <a:rPr lang="pt-PT" sz="4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afecta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seu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funcionamento?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A7E2D106-7A69-4DF6-A8C5-AFC28C1216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78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225" name="Google Shape;122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95" y="358373"/>
            <a:ext cx="2109523" cy="7699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6" name="Google Shape;1226;p78"/>
          <p:cNvGraphicFramePr/>
          <p:nvPr>
            <p:extLst>
              <p:ext uri="{D42A27DB-BD31-4B8C-83A1-F6EECF244321}">
                <p14:modId xmlns:p14="http://schemas.microsoft.com/office/powerpoint/2010/main" val="3514584695"/>
              </p:ext>
            </p:extLst>
          </p:nvPr>
        </p:nvGraphicFramePr>
        <p:xfrm>
          <a:off x="3599473" y="0"/>
          <a:ext cx="13994400" cy="10287000"/>
        </p:xfrm>
        <a:graphic>
          <a:graphicData uri="http://schemas.openxmlformats.org/drawingml/2006/table">
            <a:tbl>
              <a:tblPr firstRow="1" firstCol="1" bandRow="1">
                <a:noFill/>
                <a:tableStyleId>{FA1BD839-92CE-4568-8949-BC029C73812C}</a:tableStyleId>
              </a:tblPr>
              <a:tblGrid>
                <a:gridCol w="1399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287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Noto Sans Symbols"/>
                        <a:buNone/>
                      </a:pPr>
                      <a:r>
                        <a:rPr lang="pt-PT" sz="4000" b="1" u="none" strike="noStrike" cap="none" dirty="0">
                          <a:solidFill>
                            <a:schemeClr val="dk1"/>
                          </a:solidFill>
                        </a:rPr>
                        <a:t>Resumo:</a:t>
                      </a:r>
                      <a:endParaRPr dirty="0"/>
                    </a:p>
                    <a:p>
                      <a:pPr marL="457200" marR="0" lvl="0" indent="-4572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Cada pessoa tem sua própria forma de reagir a situações de risco de vida ou experiências inesperadas. </a:t>
                      </a:r>
                      <a:endParaRPr sz="36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571500" marR="0" lvl="0" indent="-5715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Traumas psicológicos podem obscurecer ou mesmo impedir o bem-estar de acordo com a realidade subjetiva de cada indivíduo.</a:t>
                      </a:r>
                      <a:endParaRPr sz="3600" b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571500" marR="0" lvl="0" indent="-5715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 sinais do estresse são muitas vezes perceptíveis, enquanto os sinais do trauma são na grande maioria das vezes silenciosos, pois acabam ficando na grande maioria reprimidos no inconsciente.</a:t>
                      </a:r>
                      <a:endParaRPr sz="3600" dirty="0"/>
                    </a:p>
                    <a:p>
                      <a:pPr marL="571500" marR="0" lvl="0" indent="-57150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Tanto crianças como os jovens e adultos podem apresentar sinais de stress e/ ou Trauma.</a:t>
                      </a:r>
                      <a:endParaRPr sz="3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4400" marR="64400" marT="0" marB="0">
                    <a:solidFill>
                      <a:srgbClr val="1D83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Google Shape;97;p13">
            <a:extLst>
              <a:ext uri="{FF2B5EF4-FFF2-40B4-BE49-F238E27FC236}">
                <a16:creationId xmlns="" xmlns:a16="http://schemas.microsoft.com/office/drawing/2014/main" id="{3BBEE36D-396E-4FF5-B86B-8B8B416E87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670693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79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7" name="Google Shape;1237;p79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8" name="Google Shape;1238;p79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9" name="Google Shape;1239;p79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240" name="Google Shape;124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8477" y="364339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79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79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79"/>
          <p:cNvSpPr txBox="1"/>
          <p:nvPr/>
        </p:nvSpPr>
        <p:spPr>
          <a:xfrm>
            <a:off x="1106272" y="2428856"/>
            <a:ext cx="6079149" cy="59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Pela vossa atenção, o nosso!</a:t>
            </a:r>
            <a:endParaRPr sz="4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pt-PT" sz="4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Muito Obrigado!</a:t>
            </a:r>
            <a:endParaRPr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5C768E3-ACB6-45E2-93BF-145CD96C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1398565"/>
            <a:ext cx="10787074" cy="88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97;p13">
            <a:extLst>
              <a:ext uri="{FF2B5EF4-FFF2-40B4-BE49-F238E27FC236}">
                <a16:creationId xmlns="" xmlns:a16="http://schemas.microsoft.com/office/drawing/2014/main" id="{07A27348-CC80-4EFF-BEEB-59407B9555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80"/>
          <p:cNvSpPr txBox="1">
            <a:spLocks noGrp="1"/>
          </p:cNvSpPr>
          <p:nvPr>
            <p:ph type="title"/>
          </p:nvPr>
        </p:nvSpPr>
        <p:spPr>
          <a:xfrm>
            <a:off x="2642840" y="1405052"/>
            <a:ext cx="13702061" cy="7167471"/>
          </a:xfrm>
          <a:prstGeom prst="rect">
            <a:avLst/>
          </a:prstGeom>
          <a:solidFill>
            <a:srgbClr val="1D83C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90"/>
              <a:buFont typeface="Calibri"/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Fortalecer a Resiliência  </a:t>
            </a:r>
            <a:r>
              <a:rPr lang="pt-PT" sz="8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8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8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8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3959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3959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dirty="0"/>
          </a:p>
        </p:txBody>
      </p:sp>
      <p:sp>
        <p:nvSpPr>
          <p:cNvPr id="1256" name="Google Shape;1256;p80"/>
          <p:cNvSpPr/>
          <p:nvPr/>
        </p:nvSpPr>
        <p:spPr>
          <a:xfrm>
            <a:off x="2807296" y="6583660"/>
            <a:ext cx="565921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7;p13">
            <a:extLst>
              <a:ext uri="{FF2B5EF4-FFF2-40B4-BE49-F238E27FC236}">
                <a16:creationId xmlns="" xmlns:a16="http://schemas.microsoft.com/office/drawing/2014/main" id="{B053682A-7952-42BA-8DB3-989B0DDA10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40;p79">
            <a:extLst>
              <a:ext uri="{FF2B5EF4-FFF2-40B4-BE49-F238E27FC236}">
                <a16:creationId xmlns="" xmlns:a16="http://schemas.microsoft.com/office/drawing/2014/main" id="{3B3CCDCF-8159-4806-8F21-E8DAA04683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8477" y="364339"/>
            <a:ext cx="2109523" cy="76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3"/>
          <p:cNvSpPr/>
          <p:nvPr/>
        </p:nvSpPr>
        <p:spPr>
          <a:xfrm>
            <a:off x="7572364" y="1214410"/>
            <a:ext cx="9832899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6" name="Google Shape;636;p43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7" name="Google Shape;637;p43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p43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9" name="Google Shape;639;p43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640" name="Google Shape;64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3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43"/>
          <p:cNvSpPr txBox="1"/>
          <p:nvPr/>
        </p:nvSpPr>
        <p:spPr>
          <a:xfrm>
            <a:off x="7756191" y="1893388"/>
            <a:ext cx="9649072" cy="730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 o estado de completo bem-estar físico, mental e social e não simplesmente apenas ausência de doença. (OMS)</a:t>
            </a:r>
            <a:endParaRPr sz="4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3"/>
          <p:cNvSpPr/>
          <p:nvPr/>
        </p:nvSpPr>
        <p:spPr>
          <a:xfrm>
            <a:off x="2740296" y="4723646"/>
            <a:ext cx="43575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O QUE É SAÚDE?</a:t>
            </a:r>
            <a:endParaRPr dirty="0"/>
          </a:p>
        </p:txBody>
      </p:sp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99C2DFC3-56AC-4524-AF94-3914846599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405" y="0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82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2" name="Google Shape;1282;p82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3" name="Google Shape;1283;p82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4" name="Google Shape;1284;p8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285" name="Google Shape;1285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82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82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82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82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82"/>
          <p:cNvSpPr txBox="1"/>
          <p:nvPr/>
        </p:nvSpPr>
        <p:spPr>
          <a:xfrm>
            <a:off x="1069646" y="1000096"/>
            <a:ext cx="16538230" cy="9286904"/>
          </a:xfrm>
          <a:prstGeom prst="rect">
            <a:avLst/>
          </a:prstGeom>
          <a:solidFill>
            <a:srgbClr val="1D83C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Resiliência é a capacidade de “recuperar” ao funcionamento anterior 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lidar com situações após uma emergência ou evento extremamente stressante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continuar a viver sua vida.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82"/>
          <p:cNvSpPr txBox="1"/>
          <p:nvPr/>
        </p:nvSpPr>
        <p:spPr>
          <a:xfrm>
            <a:off x="1984148" y="1"/>
            <a:ext cx="14709227" cy="100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lang="pt-PT" sz="4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 que é resiliência?</a:t>
            </a:r>
            <a:endParaRPr sz="4000" dirty="0"/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7BA49965-4FAA-4B7F-9C2D-8EA15B39F4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03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84"/>
          <p:cNvSpPr/>
          <p:nvPr/>
        </p:nvSpPr>
        <p:spPr>
          <a:xfrm>
            <a:off x="7072298" y="1285848"/>
            <a:ext cx="11215702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9" name="Google Shape;1319;p84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0" name="Google Shape;1320;p84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1" name="Google Shape;1321;p84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p84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323" name="Google Shape;132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84"/>
          <p:cNvSpPr txBox="1"/>
          <p:nvPr/>
        </p:nvSpPr>
        <p:spPr>
          <a:xfrm>
            <a:off x="2696919" y="1678245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84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84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84"/>
          <p:cNvSpPr txBox="1"/>
          <p:nvPr/>
        </p:nvSpPr>
        <p:spPr>
          <a:xfrm>
            <a:off x="1398091" y="1900022"/>
            <a:ext cx="3763439" cy="623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endParaRPr lang="pt-PT" sz="6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endParaRPr lang="pt-PT" sz="6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pt-PT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Exemplos de resiliência</a:t>
            </a:r>
            <a:endParaRPr sz="4000" dirty="0"/>
          </a:p>
        </p:txBody>
      </p:sp>
      <p:sp>
        <p:nvSpPr>
          <p:cNvPr id="1328" name="Google Shape;1328;p84"/>
          <p:cNvSpPr txBox="1"/>
          <p:nvPr/>
        </p:nvSpPr>
        <p:spPr>
          <a:xfrm>
            <a:off x="6929422" y="1428724"/>
            <a:ext cx="11358578" cy="778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635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Pedimos que partilhe connosco uma experi</a:t>
            </a:r>
            <a:r>
              <a:rPr lang="pt-PT" sz="4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ê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ncia difícil (marcante) e que tenha conseguido ultrapassar.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33FC4600-94C9-484C-9357-D67488E06B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" grpId="0"/>
      <p:bldP spid="13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86"/>
          <p:cNvSpPr/>
          <p:nvPr/>
        </p:nvSpPr>
        <p:spPr>
          <a:xfrm>
            <a:off x="1493345" y="1214410"/>
            <a:ext cx="16287864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5" name="Google Shape;1355;p86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6" name="Google Shape;1356;p86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7" name="Google Shape;1357;p86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8" name="Google Shape;1358;p8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359" name="Google Shape;1359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86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86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86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86"/>
          <p:cNvSpPr txBox="1"/>
          <p:nvPr/>
        </p:nvSpPr>
        <p:spPr>
          <a:xfrm>
            <a:off x="7786678" y="1676400"/>
            <a:ext cx="8358246" cy="725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86"/>
          <p:cNvSpPr txBox="1"/>
          <p:nvPr/>
        </p:nvSpPr>
        <p:spPr>
          <a:xfrm>
            <a:off x="3977281" y="93603"/>
            <a:ext cx="102530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Componentes de Resiliência</a:t>
            </a:r>
            <a:endParaRPr sz="4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86"/>
          <p:cNvSpPr txBox="1"/>
          <p:nvPr/>
        </p:nvSpPr>
        <p:spPr>
          <a:xfrm>
            <a:off x="1785886" y="1428724"/>
            <a:ext cx="5529146" cy="785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Optimismo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Altruísmo 	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Bússola Moral	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Fé e Espiritualidade</a:t>
            </a:r>
            <a:endParaRPr sz="4000" dirty="0"/>
          </a:p>
        </p:txBody>
      </p:sp>
      <p:sp>
        <p:nvSpPr>
          <p:cNvPr id="1366" name="Google Shape;1366;p86"/>
          <p:cNvSpPr txBox="1"/>
          <p:nvPr/>
        </p:nvSpPr>
        <p:spPr>
          <a:xfrm>
            <a:off x="9715504" y="1357286"/>
            <a:ext cx="8143932" cy="800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Char char="•"/>
            </a:pP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Humor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 um modelo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Apoios Sociais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Significado ou propósito na vida</a:t>
            </a:r>
            <a:endParaRPr sz="4000"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97;p13">
            <a:extLst>
              <a:ext uri="{FF2B5EF4-FFF2-40B4-BE49-F238E27FC236}">
                <a16:creationId xmlns="" xmlns:a16="http://schemas.microsoft.com/office/drawing/2014/main" id="{B8097077-DA36-4B69-9CDF-38547C49A9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1365" grpId="0"/>
      <p:bldP spid="13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87"/>
          <p:cNvSpPr/>
          <p:nvPr/>
        </p:nvSpPr>
        <p:spPr>
          <a:xfrm>
            <a:off x="2143076" y="1398564"/>
            <a:ext cx="15262187" cy="8102653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5" name="Google Shape;1375;p87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6" name="Google Shape;1376;p87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7" name="Google Shape;1377;p87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8" name="Google Shape;1378;p87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379" name="Google Shape;1379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87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87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87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87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87"/>
          <p:cNvSpPr txBox="1"/>
          <p:nvPr/>
        </p:nvSpPr>
        <p:spPr>
          <a:xfrm>
            <a:off x="5122588" y="43581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Factores</a:t>
            </a:r>
            <a:r>
              <a:rPr lang="pt-PT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pt-PT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esiliência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44AF9E36-EC85-4094-A6B7-62C30C276F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88"/>
          <p:cNvSpPr/>
          <p:nvPr/>
        </p:nvSpPr>
        <p:spPr>
          <a:xfrm>
            <a:off x="6487518" y="1214410"/>
            <a:ext cx="11800482" cy="907259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3" name="Google Shape;1393;p88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4" name="Google Shape;1394;p88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5" name="Google Shape;1395;p88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6" name="Google Shape;1396;p88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397" name="Google Shape;1397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88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88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88"/>
          <p:cNvSpPr txBox="1"/>
          <p:nvPr/>
        </p:nvSpPr>
        <p:spPr>
          <a:xfrm>
            <a:off x="6487518" y="1492399"/>
            <a:ext cx="13001716" cy="885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Tipos de Suporte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00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Familiar</a:t>
            </a:r>
            <a:r>
              <a:rPr lang="pt-PT" sz="40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;</a:t>
            </a:r>
            <a:endParaRPr sz="4000" dirty="0">
              <a:solidFill>
                <a:schemeClr val="lt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Comunit</a:t>
            </a:r>
            <a:r>
              <a:rPr lang="pt-PT" sz="40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á</a:t>
            </a:r>
            <a:r>
              <a:rPr lang="pt-PT" sz="40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rio; </a:t>
            </a:r>
            <a:endParaRPr sz="4000" dirty="0">
              <a:solidFill>
                <a:schemeClr val="lt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Religioso/Crenças; 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O professor.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88"/>
          <p:cNvSpPr/>
          <p:nvPr/>
        </p:nvSpPr>
        <p:spPr>
          <a:xfrm>
            <a:off x="2332288" y="4225416"/>
            <a:ext cx="442909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rgbClr val="0070C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Factores de protecção</a:t>
            </a:r>
            <a:endParaRPr sz="4000" b="1" dirty="0">
              <a:solidFill>
                <a:schemeClr val="dk1"/>
              </a:solidFill>
              <a:latin typeface="Calibri" panose="020F0502020204030204" pitchFamily="34" charset="0"/>
              <a:ea typeface="Cambria"/>
              <a:cs typeface="Calibri" panose="020F0502020204030204" pitchFamily="34" charset="0"/>
              <a:sym typeface="Cambria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1698E2CD-B63E-4A0B-9EBC-B87927CC61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" grpId="0"/>
      <p:bldP spid="14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89"/>
          <p:cNvSpPr/>
          <p:nvPr/>
        </p:nvSpPr>
        <p:spPr>
          <a:xfrm>
            <a:off x="1500134" y="1214410"/>
            <a:ext cx="15905129" cy="881386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1" name="Google Shape;1411;p89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2" name="Google Shape;1412;p89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3" name="Google Shape;1413;p89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4" name="Google Shape;1414;p89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415" name="Google Shape;1415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89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89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89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89"/>
          <p:cNvSpPr txBox="1"/>
          <p:nvPr/>
        </p:nvSpPr>
        <p:spPr>
          <a:xfrm>
            <a:off x="9300116" y="1357285"/>
            <a:ext cx="7987815" cy="850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89"/>
          <p:cNvSpPr txBox="1"/>
          <p:nvPr/>
        </p:nvSpPr>
        <p:spPr>
          <a:xfrm>
            <a:off x="3146065" y="174599"/>
            <a:ext cx="110843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Factores de risco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89"/>
          <p:cNvSpPr txBox="1"/>
          <p:nvPr/>
        </p:nvSpPr>
        <p:spPr>
          <a:xfrm>
            <a:off x="1571572" y="1357286"/>
            <a:ext cx="6429420" cy="842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Exposição e proximidade a eventos estressantes anteriores;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História familiar de transtorno mental;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Gênero (sexo);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Genética</a:t>
            </a: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89"/>
          <p:cNvSpPr txBox="1"/>
          <p:nvPr/>
        </p:nvSpPr>
        <p:spPr>
          <a:xfrm>
            <a:off x="10144132" y="1285848"/>
            <a:ext cx="7143800" cy="8501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Traços de personalidade;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tresses graves anteriores ou traumatização;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Parentalidade negativa;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Falta de Informação ou Informação distorcida.</a:t>
            </a:r>
            <a:endParaRPr sz="4000" dirty="0"/>
          </a:p>
          <a:p>
            <a:pPr marL="342900" marR="0" lvl="0" indent="-381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97;p13">
            <a:extLst>
              <a:ext uri="{FF2B5EF4-FFF2-40B4-BE49-F238E27FC236}">
                <a16:creationId xmlns="" xmlns:a16="http://schemas.microsoft.com/office/drawing/2014/main" id="{1DFF3EAF-2143-46C1-852A-E604CB95C4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90"/>
          <p:cNvSpPr/>
          <p:nvPr/>
        </p:nvSpPr>
        <p:spPr>
          <a:xfrm>
            <a:off x="3857588" y="1214410"/>
            <a:ext cx="13547675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1" name="Google Shape;1431;p90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2" name="Google Shape;1432;p90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3" name="Google Shape;1433;p90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4" name="Google Shape;1434;p90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435" name="Google Shape;1435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90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90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90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90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90"/>
          <p:cNvSpPr txBox="1"/>
          <p:nvPr/>
        </p:nvSpPr>
        <p:spPr>
          <a:xfrm>
            <a:off x="674995" y="2895601"/>
            <a:ext cx="2924478" cy="206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Resiliência</a:t>
            </a:r>
            <a:r>
              <a:rPr lang="pt-PT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pt-PT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nervoso</a:t>
            </a:r>
            <a:endParaRPr sz="40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90"/>
          <p:cNvSpPr txBox="1"/>
          <p:nvPr/>
        </p:nvSpPr>
        <p:spPr>
          <a:xfrm>
            <a:off x="3857588" y="930946"/>
            <a:ext cx="13958968" cy="842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pt-PT" sz="36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Resiliência ao stress, trauma, e ansiedade, </a:t>
            </a:r>
            <a:endParaRPr lang="pt-PT" sz="360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pt-PT" sz="36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têm uma  componente </a:t>
            </a:r>
            <a:r>
              <a:rPr lang="pt-PT" sz="36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fisiológica</a:t>
            </a: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36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emocional, mental e espiritual</a:t>
            </a:r>
            <a:r>
              <a:rPr lang="pt-PT" sz="4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97;p13">
            <a:extLst>
              <a:ext uri="{FF2B5EF4-FFF2-40B4-BE49-F238E27FC236}">
                <a16:creationId xmlns="" xmlns:a16="http://schemas.microsoft.com/office/drawing/2014/main" id="{6A082F96-80BA-4F0B-9373-A7165EB3F6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92"/>
          <p:cNvSpPr/>
          <p:nvPr/>
        </p:nvSpPr>
        <p:spPr>
          <a:xfrm>
            <a:off x="1714448" y="1214410"/>
            <a:ext cx="16573553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1" name="Google Shape;1471;p92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2" name="Google Shape;1472;p92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3" name="Google Shape;1473;p92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4" name="Google Shape;1474;p9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475" name="Google Shape;1475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p92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92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92"/>
          <p:cNvSpPr txBox="1"/>
          <p:nvPr/>
        </p:nvSpPr>
        <p:spPr>
          <a:xfrm>
            <a:off x="2071638" y="1500162"/>
            <a:ext cx="16216362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92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92"/>
          <p:cNvSpPr txBox="1"/>
          <p:nvPr/>
        </p:nvSpPr>
        <p:spPr>
          <a:xfrm>
            <a:off x="1785886" y="4357682"/>
            <a:ext cx="15502047" cy="19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t-PT" sz="400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desenvolver </a:t>
            </a:r>
            <a:r>
              <a:rPr lang="pt-PT" sz="400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 reforçar resiliência </a:t>
            </a:r>
            <a:r>
              <a:rPr lang="pt-PT" sz="400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numa </a:t>
            </a:r>
            <a:r>
              <a:rPr lang="pt-PT" sz="400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situação de emergência?</a:t>
            </a:r>
            <a:endParaRPr sz="400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161AA332-5E6A-4DFC-8DAF-9FD0C62B3C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395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94"/>
          <p:cNvSpPr/>
          <p:nvPr/>
        </p:nvSpPr>
        <p:spPr>
          <a:xfrm>
            <a:off x="1398091" y="1643038"/>
            <a:ext cx="16532783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8" name="Google Shape;1508;p94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9" name="Google Shape;1509;p94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0" name="Google Shape;1510;p94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1" name="Google Shape;1511;p94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512" name="Google Shape;1512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94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94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94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94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94"/>
          <p:cNvSpPr txBox="1"/>
          <p:nvPr/>
        </p:nvSpPr>
        <p:spPr>
          <a:xfrm>
            <a:off x="3455183" y="605878"/>
            <a:ext cx="124492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Calibri"/>
              <a:buNone/>
            </a:pPr>
            <a:r>
              <a:rPr lang="pt-PT" sz="4000" b="1" u="none" strike="noStrike" cap="none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Resiliência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94"/>
          <p:cNvSpPr txBox="1"/>
          <p:nvPr/>
        </p:nvSpPr>
        <p:spPr>
          <a:xfrm>
            <a:off x="1607291" y="1643038"/>
            <a:ext cx="16144989" cy="828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88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pt-PT" sz="4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forma como as </a:t>
            </a:r>
            <a:r>
              <a:rPr lang="pt-PT" sz="4000" b="0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pessoas </a:t>
            </a:r>
            <a:r>
              <a:rPr lang="pt-PT" sz="4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conseguem enfrentar e lidar com </a:t>
            </a:r>
            <a:r>
              <a:rPr lang="pt-PT" sz="4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situações</a:t>
            </a:r>
            <a:r>
              <a:rPr lang="pt-PT" sz="4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difíceis, depende do seu ambiente, o padrão de riscos e factores de protecção, bem como os seus pontos fortes e capacidades pessoais.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97;p13">
            <a:extLst>
              <a:ext uri="{FF2B5EF4-FFF2-40B4-BE49-F238E27FC236}">
                <a16:creationId xmlns="" xmlns:a16="http://schemas.microsoft.com/office/drawing/2014/main" id="{84F35141-0D8D-4203-8264-78ECF7A2FE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95"/>
          <p:cNvSpPr/>
          <p:nvPr/>
        </p:nvSpPr>
        <p:spPr>
          <a:xfrm>
            <a:off x="1500134" y="2773482"/>
            <a:ext cx="15905129" cy="6727735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7" name="Google Shape;1527;p95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8" name="Google Shape;1528;p95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9" name="Google Shape;1529;p95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1" name="Google Shape;1531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95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95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95"/>
          <p:cNvSpPr txBox="1"/>
          <p:nvPr/>
        </p:nvSpPr>
        <p:spPr>
          <a:xfrm>
            <a:off x="2071638" y="2786046"/>
            <a:ext cx="15101240" cy="642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PT"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95"/>
          <p:cNvSpPr txBox="1"/>
          <p:nvPr/>
        </p:nvSpPr>
        <p:spPr>
          <a:xfrm>
            <a:off x="1676486" y="2959232"/>
            <a:ext cx="15496392" cy="629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•"/>
              <a:tabLst/>
              <a:defRPr/>
            </a:pPr>
            <a:r>
              <a:rPr kumimoji="0" lang="pt-PT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 sintam acolhidas, confortáveis e seguros;</a:t>
            </a: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•"/>
              <a:tabLst/>
              <a:defRPr/>
            </a:pPr>
            <a:r>
              <a:rPr kumimoji="0" lang="pt-PT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Aprendam a colocar perguntas; </a:t>
            </a: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•"/>
              <a:tabLst/>
              <a:defRPr/>
            </a:pPr>
            <a:r>
              <a:rPr kumimoji="0" lang="pt-PT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Aprendem através de actividades participativas, interativas e mutua ajuda</a:t>
            </a:r>
            <a:r>
              <a:rPr kumimoji="0" lang="pt-PT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</a:t>
            </a: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Char char="•"/>
              <a:tabLst/>
              <a:defRPr/>
            </a:pPr>
            <a:r>
              <a:rPr kumimoji="0" lang="pt-PT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Encontrem esperança e valorizem o sentido da vida;</a:t>
            </a: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95"/>
          <p:cNvSpPr txBox="1"/>
          <p:nvPr/>
        </p:nvSpPr>
        <p:spPr>
          <a:xfrm>
            <a:off x="1500134" y="1028700"/>
            <a:ext cx="15905128" cy="147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PT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fazer as </a:t>
            </a:r>
            <a:r>
              <a:rPr lang="pt-PT" sz="4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 </a:t>
            </a:r>
            <a:r>
              <a:rPr lang="pt-PT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sentirem protegidas e calmas </a:t>
            </a:r>
            <a:r>
              <a:rPr lang="pt-PT" sz="4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numa </a:t>
            </a:r>
            <a:r>
              <a:rPr lang="pt-PT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situação de emergência?</a:t>
            </a: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69FD7C13-485A-4E35-8B69-4363F9BE7B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4"/>
          <p:cNvSpPr/>
          <p:nvPr/>
        </p:nvSpPr>
        <p:spPr>
          <a:xfrm>
            <a:off x="5689181" y="1216252"/>
            <a:ext cx="11572893" cy="857256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6" name="Google Shape;656;p44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7" name="Google Shape;657;p44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p44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659" name="Google Shape;6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4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4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44"/>
          <p:cNvSpPr txBox="1"/>
          <p:nvPr/>
        </p:nvSpPr>
        <p:spPr>
          <a:xfrm>
            <a:off x="1148562" y="232229"/>
            <a:ext cx="10062028" cy="196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pt-P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4"/>
          <p:cNvSpPr txBox="1"/>
          <p:nvPr/>
        </p:nvSpPr>
        <p:spPr>
          <a:xfrm>
            <a:off x="6243663" y="3004457"/>
            <a:ext cx="11881887" cy="465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 estado de bem-estar no qual o individuo </a:t>
            </a:r>
            <a:endParaRPr lang="pt-PT" sz="40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exprime 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suas capacidades, enfrenta os </a:t>
            </a:r>
            <a:endParaRPr lang="pt-PT" sz="40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stressores 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normais, trabalha produtivamente e </a:t>
            </a: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modo 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frutífero e contribui para sua </a:t>
            </a:r>
            <a:endParaRPr lang="pt-PT" sz="40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comunidade</a:t>
            </a: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(OMS)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4"/>
          <p:cNvSpPr txBox="1"/>
          <p:nvPr/>
        </p:nvSpPr>
        <p:spPr>
          <a:xfrm>
            <a:off x="322405" y="4358042"/>
            <a:ext cx="6164867" cy="192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Calibri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Saúde Mental</a:t>
            </a:r>
            <a:endParaRPr sz="4000" dirty="0"/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F6AAFAB7-DC78-40F3-8127-5E4FF99465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405" y="0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98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580" name="Google Shape;1580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1" name="Google Shape;1581;p98"/>
          <p:cNvGraphicFramePr/>
          <p:nvPr>
            <p:extLst>
              <p:ext uri="{D42A27DB-BD31-4B8C-83A1-F6EECF244321}">
                <p14:modId xmlns:p14="http://schemas.microsoft.com/office/powerpoint/2010/main" val="1005317176"/>
              </p:ext>
            </p:extLst>
          </p:nvPr>
        </p:nvGraphicFramePr>
        <p:xfrm>
          <a:off x="3170661" y="823021"/>
          <a:ext cx="13994400" cy="9463979"/>
        </p:xfrm>
        <a:graphic>
          <a:graphicData uri="http://schemas.openxmlformats.org/drawingml/2006/table">
            <a:tbl>
              <a:tblPr firstRow="1" firstCol="1" bandRow="1">
                <a:noFill/>
                <a:tableStyleId>{FA1BD839-92CE-4568-8949-BC029C73812C}</a:tableStyleId>
              </a:tblPr>
              <a:tblGrid>
                <a:gridCol w="1399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46397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Noto Sans Symbols"/>
                        <a:buNone/>
                      </a:pPr>
                      <a:r>
                        <a:rPr lang="pt-PT" sz="3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Resumo</a:t>
                      </a:r>
                      <a:r>
                        <a:rPr lang="pt-PT" sz="28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dirty="0"/>
                    </a:p>
                    <a:p>
                      <a:pPr marL="457200" marR="0" lvl="0" indent="-457200" algn="just" rtl="0">
                        <a:lnSpc>
                          <a:spcPct val="15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Resiliência é capacidade de </a:t>
                      </a:r>
                      <a:r>
                        <a:rPr lang="pt-PT" sz="36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recuperar 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retornar a normalidade perante uma situação </a:t>
                      </a:r>
                      <a:r>
                        <a:rPr lang="pt-PT" sz="36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stressante 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 de crise.</a:t>
                      </a:r>
                      <a:endParaRPr sz="3600" dirty="0"/>
                    </a:p>
                    <a:p>
                      <a:pPr marL="457200" marR="0" lvl="0" indent="-457200" algn="just" rtl="0">
                        <a:lnSpc>
                          <a:spcPct val="15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resiliência </a:t>
                      </a:r>
                      <a:r>
                        <a:rPr lang="pt-PT" sz="3600" b="0" dirty="0"/>
                        <a:t>está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ligada aos  SN, Genética e mecanismos fisiológicos.</a:t>
                      </a:r>
                      <a:endParaRPr sz="3600" dirty="0"/>
                    </a:p>
                    <a:p>
                      <a:pPr marL="457200" marR="0" lvl="0" indent="-457200" algn="just" rtl="0">
                        <a:lnSpc>
                          <a:spcPct val="15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pessoas 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lidam com </a:t>
                      </a:r>
                      <a:r>
                        <a:rPr lang="pt-PT" sz="3600" b="0" dirty="0"/>
                        <a:t>situações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difíceis, depende do seu ambiente, o padrão de riscos e factores de protecção, pontos fortes e capacidades pessoais.</a:t>
                      </a:r>
                      <a:endParaRPr sz="3600" dirty="0"/>
                    </a:p>
                    <a:p>
                      <a:pPr marL="457200" marR="0" lvl="0" indent="-457200" algn="just" rtl="0">
                        <a:lnSpc>
                          <a:spcPct val="15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Noto Sans Symbols"/>
                        <a:buChar char="✔"/>
                      </a:pPr>
                      <a:r>
                        <a:rPr lang="pt-PT" sz="36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PF </a:t>
                      </a:r>
                      <a:r>
                        <a:rPr lang="pt-PT" sz="36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 conhecer e administrar actividades que promovam resiliência em função das faixas etárias 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400" marR="64400" marT="0" marB="0">
                    <a:solidFill>
                      <a:srgbClr val="1D83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Google Shape;97;p13">
            <a:extLst>
              <a:ext uri="{FF2B5EF4-FFF2-40B4-BE49-F238E27FC236}">
                <a16:creationId xmlns="" xmlns:a16="http://schemas.microsoft.com/office/drawing/2014/main" id="{8560EBA4-DA10-4B87-A5A0-950FDB828F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99"/>
          <p:cNvSpPr/>
          <p:nvPr/>
        </p:nvSpPr>
        <p:spPr>
          <a:xfrm>
            <a:off x="6286480" y="1214410"/>
            <a:ext cx="11118783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Pela vossa atenção, o nosso!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Muito Obrigado!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99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2" name="Google Shape;1592;p99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3" name="Google Shape;1593;p99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4" name="Google Shape;1594;p99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595" name="Google Shape;1595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13">
            <a:extLst>
              <a:ext uri="{FF2B5EF4-FFF2-40B4-BE49-F238E27FC236}">
                <a16:creationId xmlns="" xmlns:a16="http://schemas.microsoft.com/office/drawing/2014/main" id="{269B4214-4A6D-4FB8-8E6F-2157B99AC7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00"/>
          <p:cNvSpPr/>
          <p:nvPr/>
        </p:nvSpPr>
        <p:spPr>
          <a:xfrm>
            <a:off x="1307431" y="1398565"/>
            <a:ext cx="9336767" cy="778727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PT" sz="4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Resiliência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Diferentes Estilos de Enfrentamento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100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5" name="Google Shape;1605;p100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6" name="Google Shape;1606;p100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7" name="Google Shape;1607;p100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608" name="Google Shape;160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100"/>
          <p:cNvPicPr preferRelativeResize="0"/>
          <p:nvPr/>
        </p:nvPicPr>
        <p:blipFill rotWithShape="1">
          <a:blip r:embed="rId4">
            <a:alphaModFix/>
          </a:blip>
          <a:srcRect r="23988" b="-1"/>
          <a:stretch/>
        </p:blipFill>
        <p:spPr>
          <a:xfrm>
            <a:off x="8039319" y="1398563"/>
            <a:ext cx="9025561" cy="7787276"/>
          </a:xfrm>
          <a:custGeom>
            <a:avLst/>
            <a:gdLst/>
            <a:ahLst/>
            <a:cxnLst/>
            <a:rect l="l" t="t" r="r" b="b"/>
            <a:pathLst>
              <a:path w="8081873" h="6858000" extrusionOk="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10" name="Google Shape;1610;p100"/>
          <p:cNvSpPr/>
          <p:nvPr/>
        </p:nvSpPr>
        <p:spPr>
          <a:xfrm>
            <a:off x="1319439" y="7388333"/>
            <a:ext cx="565921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Google Shape;97;p13">
            <a:extLst>
              <a:ext uri="{FF2B5EF4-FFF2-40B4-BE49-F238E27FC236}">
                <a16:creationId xmlns="" xmlns:a16="http://schemas.microsoft.com/office/drawing/2014/main" id="{693C9DAC-E132-4CDF-9088-5C2A170C46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01"/>
          <p:cNvSpPr/>
          <p:nvPr/>
        </p:nvSpPr>
        <p:spPr>
          <a:xfrm>
            <a:off x="6286480" y="1214410"/>
            <a:ext cx="11118783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9" name="Google Shape;1619;p101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0" name="Google Shape;1620;p101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1" name="Google Shape;1621;p101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p101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623" name="Google Shape;1623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4" name="Google Shape;1624;p101"/>
          <p:cNvGrpSpPr/>
          <p:nvPr/>
        </p:nvGrpSpPr>
        <p:grpSpPr>
          <a:xfrm>
            <a:off x="6331082" y="4122461"/>
            <a:ext cx="11029577" cy="1756392"/>
            <a:chOff x="9711" y="1872443"/>
            <a:chExt cx="11029577" cy="1756392"/>
          </a:xfrm>
        </p:grpSpPr>
        <p:sp>
          <p:nvSpPr>
            <p:cNvPr id="1625" name="Google Shape;1625;p101"/>
            <p:cNvSpPr/>
            <p:nvPr/>
          </p:nvSpPr>
          <p:spPr>
            <a:xfrm>
              <a:off x="9711" y="1872443"/>
              <a:ext cx="2902520" cy="1741512"/>
            </a:xfrm>
            <a:prstGeom prst="roundRect">
              <a:avLst>
                <a:gd name="adj" fmla="val 1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101"/>
            <p:cNvSpPr txBox="1"/>
            <p:nvPr/>
          </p:nvSpPr>
          <p:spPr>
            <a:xfrm>
              <a:off x="9711" y="1872443"/>
              <a:ext cx="2937350" cy="175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Dimensão Individual</a:t>
              </a:r>
              <a:endParaRPr sz="4000" dirty="0"/>
            </a:p>
          </p:txBody>
        </p:sp>
        <p:sp>
          <p:nvSpPr>
            <p:cNvPr id="1627" name="Google Shape;1627;p101"/>
            <p:cNvSpPr/>
            <p:nvPr/>
          </p:nvSpPr>
          <p:spPr>
            <a:xfrm>
              <a:off x="3202483" y="2383287"/>
              <a:ext cx="615334" cy="71982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101"/>
            <p:cNvSpPr txBox="1"/>
            <p:nvPr/>
          </p:nvSpPr>
          <p:spPr>
            <a:xfrm>
              <a:off x="3202483" y="2527252"/>
              <a:ext cx="430734" cy="431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01"/>
            <p:cNvSpPr/>
            <p:nvPr/>
          </p:nvSpPr>
          <p:spPr>
            <a:xfrm>
              <a:off x="4073239" y="1872443"/>
              <a:ext cx="2902520" cy="174151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101"/>
            <p:cNvSpPr txBox="1"/>
            <p:nvPr/>
          </p:nvSpPr>
          <p:spPr>
            <a:xfrm>
              <a:off x="4124246" y="1923450"/>
              <a:ext cx="2800506" cy="1639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relações Sociais</a:t>
              </a:r>
              <a:endParaRPr sz="4000" dirty="0"/>
            </a:p>
          </p:txBody>
        </p:sp>
        <p:sp>
          <p:nvSpPr>
            <p:cNvPr id="1631" name="Google Shape;1631;p101"/>
            <p:cNvSpPr/>
            <p:nvPr/>
          </p:nvSpPr>
          <p:spPr>
            <a:xfrm>
              <a:off x="7266012" y="2383287"/>
              <a:ext cx="615334" cy="71982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101"/>
            <p:cNvSpPr txBox="1"/>
            <p:nvPr/>
          </p:nvSpPr>
          <p:spPr>
            <a:xfrm>
              <a:off x="7266012" y="2527252"/>
              <a:ext cx="430734" cy="431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01"/>
            <p:cNvSpPr/>
            <p:nvPr/>
          </p:nvSpPr>
          <p:spPr>
            <a:xfrm>
              <a:off x="8136768" y="1872443"/>
              <a:ext cx="2902520" cy="1741512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101"/>
            <p:cNvSpPr txBox="1"/>
            <p:nvPr/>
          </p:nvSpPr>
          <p:spPr>
            <a:xfrm>
              <a:off x="8187775" y="1923450"/>
              <a:ext cx="2800506" cy="1639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 papel na comunidade</a:t>
              </a:r>
              <a:endParaRPr sz="4000" dirty="0"/>
            </a:p>
          </p:txBody>
        </p:sp>
      </p:grpSp>
      <p:sp>
        <p:nvSpPr>
          <p:cNvPr id="1635" name="Google Shape;1635;p101"/>
          <p:cNvSpPr txBox="1"/>
          <p:nvPr/>
        </p:nvSpPr>
        <p:spPr>
          <a:xfrm>
            <a:off x="1705023" y="4528984"/>
            <a:ext cx="3297702" cy="92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Calibri"/>
              <a:buNone/>
            </a:pPr>
            <a:r>
              <a:rPr lang="pt-PT" sz="4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Equilíbrio</a:t>
            </a:r>
            <a:endParaRPr sz="4000" dirty="0"/>
          </a:p>
        </p:txBody>
      </p:sp>
      <p:pic>
        <p:nvPicPr>
          <p:cNvPr id="23" name="Google Shape;97;p13">
            <a:extLst>
              <a:ext uri="{FF2B5EF4-FFF2-40B4-BE49-F238E27FC236}">
                <a16:creationId xmlns="" xmlns:a16="http://schemas.microsoft.com/office/drawing/2014/main" id="{9E5BC054-0279-49CA-9FDE-B3B27E1BA4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02"/>
          <p:cNvSpPr/>
          <p:nvPr/>
        </p:nvSpPr>
        <p:spPr>
          <a:xfrm>
            <a:off x="6286480" y="1214410"/>
            <a:ext cx="11118783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4" name="Google Shape;1644;p102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5" name="Google Shape;1645;p102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6" name="Google Shape;1646;p102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7" name="Google Shape;1647;p10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648" name="Google Shape;164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9" name="Google Shape;1649;p102"/>
          <p:cNvGrpSpPr/>
          <p:nvPr/>
        </p:nvGrpSpPr>
        <p:grpSpPr>
          <a:xfrm>
            <a:off x="6852868" y="2069144"/>
            <a:ext cx="10106419" cy="6577340"/>
            <a:chOff x="555688" y="-31999"/>
            <a:chExt cx="10106419" cy="6577340"/>
          </a:xfrm>
        </p:grpSpPr>
        <p:sp>
          <p:nvSpPr>
            <p:cNvPr id="1650" name="Google Shape;1650;p102"/>
            <p:cNvSpPr/>
            <p:nvPr/>
          </p:nvSpPr>
          <p:spPr>
            <a:xfrm>
              <a:off x="3446586" y="3441539"/>
              <a:ext cx="4296503" cy="3103802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102"/>
            <p:cNvSpPr txBox="1"/>
            <p:nvPr/>
          </p:nvSpPr>
          <p:spPr>
            <a:xfrm>
              <a:off x="4075794" y="3896080"/>
              <a:ext cx="3038087" cy="2194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Níveis de Enfrentamento</a:t>
              </a:r>
              <a:endParaRPr dirty="0"/>
            </a:p>
          </p:txBody>
        </p:sp>
        <p:sp>
          <p:nvSpPr>
            <p:cNvPr id="1652" name="Google Shape;1652;p102"/>
            <p:cNvSpPr/>
            <p:nvPr/>
          </p:nvSpPr>
          <p:spPr>
            <a:xfrm rot="-8816316">
              <a:off x="1781453" y="2833510"/>
              <a:ext cx="2291176" cy="84675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102"/>
            <p:cNvSpPr/>
            <p:nvPr/>
          </p:nvSpPr>
          <p:spPr>
            <a:xfrm>
              <a:off x="555688" y="1502923"/>
              <a:ext cx="2822503" cy="2258002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102"/>
            <p:cNvSpPr txBox="1"/>
            <p:nvPr/>
          </p:nvSpPr>
          <p:spPr>
            <a:xfrm>
              <a:off x="621823" y="1569058"/>
              <a:ext cx="2690233" cy="212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 Próprio</a:t>
              </a:r>
              <a:endParaRPr dirty="0"/>
            </a:p>
          </p:txBody>
        </p:sp>
        <p:sp>
          <p:nvSpPr>
            <p:cNvPr id="1655" name="Google Shape;1655;p102"/>
            <p:cNvSpPr/>
            <p:nvPr/>
          </p:nvSpPr>
          <p:spPr>
            <a:xfrm rot="-5400000">
              <a:off x="4487044" y="1781420"/>
              <a:ext cx="2215587" cy="84675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566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102"/>
            <p:cNvSpPr/>
            <p:nvPr/>
          </p:nvSpPr>
          <p:spPr>
            <a:xfrm>
              <a:off x="4183586" y="-31999"/>
              <a:ext cx="2822503" cy="2258002"/>
            </a:xfrm>
            <a:prstGeom prst="roundRect">
              <a:avLst>
                <a:gd name="adj" fmla="val 10000"/>
              </a:avLst>
            </a:prstGeom>
            <a:solidFill>
              <a:srgbClr val="5665B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102"/>
            <p:cNvSpPr txBox="1"/>
            <p:nvPr/>
          </p:nvSpPr>
          <p:spPr>
            <a:xfrm>
              <a:off x="4249721" y="34136"/>
              <a:ext cx="2690233" cy="212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Minhas Relações</a:t>
              </a:r>
              <a:endParaRPr dirty="0"/>
            </a:p>
          </p:txBody>
        </p:sp>
        <p:sp>
          <p:nvSpPr>
            <p:cNvPr id="1658" name="Google Shape;1658;p102"/>
            <p:cNvSpPr/>
            <p:nvPr/>
          </p:nvSpPr>
          <p:spPr>
            <a:xfrm rot="-1895844">
              <a:off x="7175410" y="2908337"/>
              <a:ext cx="2241602" cy="84675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4AA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102"/>
            <p:cNvSpPr/>
            <p:nvPr/>
          </p:nvSpPr>
          <p:spPr>
            <a:xfrm>
              <a:off x="7839604" y="1615470"/>
              <a:ext cx="2822503" cy="2258002"/>
            </a:xfrm>
            <a:prstGeom prst="roundRect">
              <a:avLst>
                <a:gd name="adj" fmla="val 10000"/>
              </a:avLst>
            </a:prstGeom>
            <a:solidFill>
              <a:srgbClr val="4AA9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102"/>
            <p:cNvSpPr txBox="1"/>
            <p:nvPr/>
          </p:nvSpPr>
          <p:spPr>
            <a:xfrm>
              <a:off x="7905739" y="1681605"/>
              <a:ext cx="2690233" cy="212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Meu Papel na Comunidade</a:t>
              </a:r>
              <a:endParaRPr dirty="0"/>
            </a:p>
          </p:txBody>
        </p:sp>
      </p:grpSp>
      <p:pic>
        <p:nvPicPr>
          <p:cNvPr id="23" name="Google Shape;97;p13">
            <a:extLst>
              <a:ext uri="{FF2B5EF4-FFF2-40B4-BE49-F238E27FC236}">
                <a16:creationId xmlns="" xmlns:a16="http://schemas.microsoft.com/office/drawing/2014/main" id="{71F81BBA-B268-4E10-93BC-3A1ECA9B69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103"/>
          <p:cNvSpPr txBox="1"/>
          <p:nvPr/>
        </p:nvSpPr>
        <p:spPr>
          <a:xfrm>
            <a:off x="278395" y="4606509"/>
            <a:ext cx="841301" cy="43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8</a:t>
            </a:r>
            <a:endParaRPr sz="2800" b="0" i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8" name="Google Shape;1668;p103"/>
          <p:cNvSpPr/>
          <p:nvPr/>
        </p:nvSpPr>
        <p:spPr>
          <a:xfrm>
            <a:off x="1525651" y="1475591"/>
            <a:ext cx="5511796" cy="782787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9" name="Google Shape;1669;p103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0" name="Google Shape;1670;p103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1" name="Google Shape;1671;p103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2" name="Google Shape;1672;p103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673" name="Google Shape;1673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103"/>
          <p:cNvSpPr txBox="1"/>
          <p:nvPr/>
        </p:nvSpPr>
        <p:spPr>
          <a:xfrm>
            <a:off x="2472264" y="3842990"/>
            <a:ext cx="3802276" cy="546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t-PT" sz="4000" b="1" cap="smal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 próprio/a</a:t>
            </a:r>
            <a:r>
              <a:rPr lang="pt-PT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5" name="Google Shape;1675;p103"/>
          <p:cNvGrpSpPr/>
          <p:nvPr/>
        </p:nvGrpSpPr>
        <p:grpSpPr>
          <a:xfrm>
            <a:off x="8399203" y="2197035"/>
            <a:ext cx="6588691" cy="5892927"/>
            <a:chOff x="0" y="1907"/>
            <a:chExt cx="6588691" cy="5892927"/>
          </a:xfrm>
        </p:grpSpPr>
        <p:sp>
          <p:nvSpPr>
            <p:cNvPr id="1676" name="Google Shape;1676;p103"/>
            <p:cNvSpPr/>
            <p:nvPr/>
          </p:nvSpPr>
          <p:spPr>
            <a:xfrm>
              <a:off x="0" y="1907"/>
              <a:ext cx="6588691" cy="81281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103"/>
            <p:cNvSpPr/>
            <p:nvPr/>
          </p:nvSpPr>
          <p:spPr>
            <a:xfrm>
              <a:off x="245877" y="184791"/>
              <a:ext cx="447049" cy="4470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103"/>
            <p:cNvSpPr/>
            <p:nvPr/>
          </p:nvSpPr>
          <p:spPr>
            <a:xfrm>
              <a:off x="938804" y="1907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103"/>
            <p:cNvSpPr txBox="1"/>
            <p:nvPr/>
          </p:nvSpPr>
          <p:spPr>
            <a:xfrm>
              <a:off x="938804" y="1907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Auto-estima e confiança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03"/>
            <p:cNvSpPr/>
            <p:nvPr/>
          </p:nvSpPr>
          <p:spPr>
            <a:xfrm>
              <a:off x="0" y="1017929"/>
              <a:ext cx="6588691" cy="81281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103"/>
            <p:cNvSpPr/>
            <p:nvPr/>
          </p:nvSpPr>
          <p:spPr>
            <a:xfrm>
              <a:off x="245877" y="1200813"/>
              <a:ext cx="447049" cy="44704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103"/>
            <p:cNvSpPr/>
            <p:nvPr/>
          </p:nvSpPr>
          <p:spPr>
            <a:xfrm>
              <a:off x="938804" y="1017929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103"/>
            <p:cNvSpPr txBox="1"/>
            <p:nvPr/>
          </p:nvSpPr>
          <p:spPr>
            <a:xfrm>
              <a:off x="938804" y="1017929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Auto-consciência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03"/>
            <p:cNvSpPr/>
            <p:nvPr/>
          </p:nvSpPr>
          <p:spPr>
            <a:xfrm>
              <a:off x="0" y="2033951"/>
              <a:ext cx="6588691" cy="81281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103"/>
            <p:cNvSpPr/>
            <p:nvPr/>
          </p:nvSpPr>
          <p:spPr>
            <a:xfrm>
              <a:off x="245877" y="2216835"/>
              <a:ext cx="447049" cy="44704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103"/>
            <p:cNvSpPr/>
            <p:nvPr/>
          </p:nvSpPr>
          <p:spPr>
            <a:xfrm>
              <a:off x="938804" y="2033951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103"/>
            <p:cNvSpPr txBox="1"/>
            <p:nvPr/>
          </p:nvSpPr>
          <p:spPr>
            <a:xfrm>
              <a:off x="938804" y="2033951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Gestão das emoções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03"/>
            <p:cNvSpPr/>
            <p:nvPr/>
          </p:nvSpPr>
          <p:spPr>
            <a:xfrm>
              <a:off x="0" y="3049973"/>
              <a:ext cx="6588691" cy="81281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103"/>
            <p:cNvSpPr/>
            <p:nvPr/>
          </p:nvSpPr>
          <p:spPr>
            <a:xfrm>
              <a:off x="245877" y="3232857"/>
              <a:ext cx="447049" cy="44704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103"/>
            <p:cNvSpPr/>
            <p:nvPr/>
          </p:nvSpPr>
          <p:spPr>
            <a:xfrm>
              <a:off x="938804" y="3049973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103"/>
            <p:cNvSpPr txBox="1"/>
            <p:nvPr/>
          </p:nvSpPr>
          <p:spPr>
            <a:xfrm>
              <a:off x="938804" y="3049973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Atenção, concentração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03"/>
            <p:cNvSpPr/>
            <p:nvPr/>
          </p:nvSpPr>
          <p:spPr>
            <a:xfrm>
              <a:off x="0" y="4065995"/>
              <a:ext cx="6588691" cy="81281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103"/>
            <p:cNvSpPr/>
            <p:nvPr/>
          </p:nvSpPr>
          <p:spPr>
            <a:xfrm>
              <a:off x="245877" y="4248879"/>
              <a:ext cx="447049" cy="447049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103"/>
            <p:cNvSpPr/>
            <p:nvPr/>
          </p:nvSpPr>
          <p:spPr>
            <a:xfrm>
              <a:off x="938804" y="4065995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103"/>
            <p:cNvSpPr txBox="1"/>
            <p:nvPr/>
          </p:nvSpPr>
          <p:spPr>
            <a:xfrm>
              <a:off x="938804" y="4065995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Boa memória 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03"/>
            <p:cNvSpPr/>
            <p:nvPr/>
          </p:nvSpPr>
          <p:spPr>
            <a:xfrm>
              <a:off x="0" y="5082017"/>
              <a:ext cx="6588691" cy="81281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103"/>
            <p:cNvSpPr/>
            <p:nvPr/>
          </p:nvSpPr>
          <p:spPr>
            <a:xfrm>
              <a:off x="245877" y="5264901"/>
              <a:ext cx="447049" cy="447049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103"/>
            <p:cNvSpPr/>
            <p:nvPr/>
          </p:nvSpPr>
          <p:spPr>
            <a:xfrm>
              <a:off x="938804" y="5082017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103"/>
            <p:cNvSpPr txBox="1"/>
            <p:nvPr/>
          </p:nvSpPr>
          <p:spPr>
            <a:xfrm>
              <a:off x="938804" y="5082017"/>
              <a:ext cx="5649886" cy="812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00" tIns="86000" rIns="86000" bIns="86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Criatividade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97;p13">
            <a:extLst>
              <a:ext uri="{FF2B5EF4-FFF2-40B4-BE49-F238E27FC236}">
                <a16:creationId xmlns="" xmlns:a16="http://schemas.microsoft.com/office/drawing/2014/main" id="{ED19305C-AECD-4CE5-BFEC-97FF3592216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04"/>
          <p:cNvSpPr/>
          <p:nvPr/>
        </p:nvSpPr>
        <p:spPr>
          <a:xfrm>
            <a:off x="1399957" y="1398564"/>
            <a:ext cx="5511796" cy="7916943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8" name="Google Shape;1708;p104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9" name="Google Shape;1709;p104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0" name="Google Shape;1710;p104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1" name="Google Shape;1711;p104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712" name="Google Shape;1712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Google Shape;1713;p104"/>
          <p:cNvSpPr txBox="1"/>
          <p:nvPr/>
        </p:nvSpPr>
        <p:spPr>
          <a:xfrm>
            <a:off x="2087216" y="3703340"/>
            <a:ext cx="3802276" cy="525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t-PT" sz="4000" b="1" cap="smal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minhas relações com os outros</a:t>
            </a:r>
            <a:r>
              <a:rPr lang="pt-PT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4" name="Google Shape;1714;p104"/>
          <p:cNvGrpSpPr/>
          <p:nvPr/>
        </p:nvGrpSpPr>
        <p:grpSpPr>
          <a:xfrm>
            <a:off x="8740639" y="1398564"/>
            <a:ext cx="7460145" cy="6853338"/>
            <a:chOff x="28687" y="424948"/>
            <a:chExt cx="6531315" cy="5046846"/>
          </a:xfrm>
        </p:grpSpPr>
        <p:sp>
          <p:nvSpPr>
            <p:cNvPr id="1715" name="Google Shape;1715;p104"/>
            <p:cNvSpPr/>
            <p:nvPr/>
          </p:nvSpPr>
          <p:spPr>
            <a:xfrm>
              <a:off x="408868" y="424948"/>
              <a:ext cx="1189284" cy="118928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104"/>
            <p:cNvSpPr/>
            <p:nvPr/>
          </p:nvSpPr>
          <p:spPr>
            <a:xfrm>
              <a:off x="662322" y="678402"/>
              <a:ext cx="682376" cy="68237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104"/>
            <p:cNvSpPr/>
            <p:nvPr/>
          </p:nvSpPr>
          <p:spPr>
            <a:xfrm>
              <a:off x="28687" y="1984665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104"/>
            <p:cNvSpPr txBox="1"/>
            <p:nvPr/>
          </p:nvSpPr>
          <p:spPr>
            <a:xfrm>
              <a:off x="28687" y="1984665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COMUNICAÇÃO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104"/>
            <p:cNvSpPr/>
            <p:nvPr/>
          </p:nvSpPr>
          <p:spPr>
            <a:xfrm>
              <a:off x="2699703" y="424948"/>
              <a:ext cx="1189284" cy="118928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104"/>
            <p:cNvSpPr/>
            <p:nvPr/>
          </p:nvSpPr>
          <p:spPr>
            <a:xfrm>
              <a:off x="2953157" y="678402"/>
              <a:ext cx="682376" cy="68237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104"/>
            <p:cNvSpPr/>
            <p:nvPr/>
          </p:nvSpPr>
          <p:spPr>
            <a:xfrm>
              <a:off x="2319522" y="1984665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104"/>
            <p:cNvSpPr txBox="1"/>
            <p:nvPr/>
          </p:nvSpPr>
          <p:spPr>
            <a:xfrm>
              <a:off x="2319522" y="1984665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COLABORAÇÃO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04"/>
            <p:cNvSpPr/>
            <p:nvPr/>
          </p:nvSpPr>
          <p:spPr>
            <a:xfrm>
              <a:off x="4990538" y="424948"/>
              <a:ext cx="1189284" cy="118928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104"/>
            <p:cNvSpPr/>
            <p:nvPr/>
          </p:nvSpPr>
          <p:spPr>
            <a:xfrm>
              <a:off x="5243992" y="678402"/>
              <a:ext cx="682376" cy="68237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104"/>
            <p:cNvSpPr/>
            <p:nvPr/>
          </p:nvSpPr>
          <p:spPr>
            <a:xfrm>
              <a:off x="4610356" y="1984665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104"/>
            <p:cNvSpPr txBox="1"/>
            <p:nvPr/>
          </p:nvSpPr>
          <p:spPr>
            <a:xfrm>
              <a:off x="4610356" y="1984665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7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RESPEITO PELAS SEMELHANÇAS E DIFERENÇAS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04"/>
            <p:cNvSpPr/>
            <p:nvPr/>
          </p:nvSpPr>
          <p:spPr>
            <a:xfrm>
              <a:off x="1554285" y="3192077"/>
              <a:ext cx="1189284" cy="118928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104"/>
            <p:cNvSpPr/>
            <p:nvPr/>
          </p:nvSpPr>
          <p:spPr>
            <a:xfrm>
              <a:off x="1807739" y="3445531"/>
              <a:ext cx="682376" cy="68237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104"/>
            <p:cNvSpPr/>
            <p:nvPr/>
          </p:nvSpPr>
          <p:spPr>
            <a:xfrm>
              <a:off x="1174104" y="4751794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104"/>
            <p:cNvSpPr txBox="1"/>
            <p:nvPr/>
          </p:nvSpPr>
          <p:spPr>
            <a:xfrm>
              <a:off x="1174104" y="4751794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EMPATIA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04"/>
            <p:cNvSpPr/>
            <p:nvPr/>
          </p:nvSpPr>
          <p:spPr>
            <a:xfrm>
              <a:off x="3845120" y="3192077"/>
              <a:ext cx="1189284" cy="118928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104"/>
            <p:cNvSpPr/>
            <p:nvPr/>
          </p:nvSpPr>
          <p:spPr>
            <a:xfrm>
              <a:off x="4098574" y="3445531"/>
              <a:ext cx="682376" cy="68237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104"/>
            <p:cNvSpPr/>
            <p:nvPr/>
          </p:nvSpPr>
          <p:spPr>
            <a:xfrm>
              <a:off x="3464939" y="4751794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104"/>
            <p:cNvSpPr txBox="1"/>
            <p:nvPr/>
          </p:nvSpPr>
          <p:spPr>
            <a:xfrm>
              <a:off x="3464939" y="4751794"/>
              <a:ext cx="194964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7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GESTÃO E INTERACÇÕES NEGATIVAS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97;p13">
            <a:extLst>
              <a:ext uri="{FF2B5EF4-FFF2-40B4-BE49-F238E27FC236}">
                <a16:creationId xmlns="" xmlns:a16="http://schemas.microsoft.com/office/drawing/2014/main" id="{549B99A2-6394-4170-A0F2-706C4AB0EA8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05"/>
          <p:cNvSpPr/>
          <p:nvPr/>
        </p:nvSpPr>
        <p:spPr>
          <a:xfrm>
            <a:off x="1399956" y="1848542"/>
            <a:ext cx="14238233" cy="757247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3" name="Google Shape;1743;p105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4" name="Google Shape;1744;p105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5" name="Google Shape;1745;p105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6" name="Google Shape;1746;p105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747" name="Google Shape;1747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8" name="Google Shape;1748;p105"/>
          <p:cNvSpPr txBox="1"/>
          <p:nvPr/>
        </p:nvSpPr>
        <p:spPr>
          <a:xfrm>
            <a:off x="3599472" y="815738"/>
            <a:ext cx="8843157" cy="73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lang="pt-PT" sz="4000" b="1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pt-PT" sz="4000" b="1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meu papel na comunidade</a:t>
            </a:r>
            <a:r>
              <a:rPr lang="pt-PT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9" name="Google Shape;1749;p105"/>
          <p:cNvGrpSpPr/>
          <p:nvPr/>
        </p:nvGrpSpPr>
        <p:grpSpPr>
          <a:xfrm>
            <a:off x="1405791" y="4044190"/>
            <a:ext cx="14226562" cy="2787253"/>
            <a:chOff x="5834" y="1061866"/>
            <a:chExt cx="14226562" cy="2787253"/>
          </a:xfrm>
        </p:grpSpPr>
        <p:sp>
          <p:nvSpPr>
            <p:cNvPr id="1750" name="Google Shape;1750;p105"/>
            <p:cNvSpPr/>
            <p:nvPr/>
          </p:nvSpPr>
          <p:spPr>
            <a:xfrm>
              <a:off x="1163112" y="1061866"/>
              <a:ext cx="782314" cy="7823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105"/>
            <p:cNvSpPr/>
            <p:nvPr/>
          </p:nvSpPr>
          <p:spPr>
            <a:xfrm>
              <a:off x="5834" y="2262292"/>
              <a:ext cx="3096869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105"/>
            <p:cNvSpPr txBox="1"/>
            <p:nvPr/>
          </p:nvSpPr>
          <p:spPr>
            <a:xfrm>
              <a:off x="5844" y="2262301"/>
              <a:ext cx="3401100" cy="15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Responsabilização</a:t>
              </a: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105"/>
            <p:cNvSpPr/>
            <p:nvPr/>
          </p:nvSpPr>
          <p:spPr>
            <a:xfrm>
              <a:off x="4173310" y="1061866"/>
              <a:ext cx="782314" cy="78231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105"/>
            <p:cNvSpPr/>
            <p:nvPr/>
          </p:nvSpPr>
          <p:spPr>
            <a:xfrm>
              <a:off x="3406938" y="2262292"/>
              <a:ext cx="2315059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105"/>
            <p:cNvSpPr txBox="1"/>
            <p:nvPr/>
          </p:nvSpPr>
          <p:spPr>
            <a:xfrm>
              <a:off x="3406938" y="2262292"/>
              <a:ext cx="2315059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Sentir-se Parte da Comunidade</a:t>
              </a: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105"/>
            <p:cNvSpPr/>
            <p:nvPr/>
          </p:nvSpPr>
          <p:spPr>
            <a:xfrm>
              <a:off x="6780130" y="1061866"/>
              <a:ext cx="782314" cy="78231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105"/>
            <p:cNvSpPr/>
            <p:nvPr/>
          </p:nvSpPr>
          <p:spPr>
            <a:xfrm>
              <a:off x="6026231" y="2262292"/>
              <a:ext cx="2290112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105"/>
            <p:cNvSpPr txBox="1"/>
            <p:nvPr/>
          </p:nvSpPr>
          <p:spPr>
            <a:xfrm>
              <a:off x="6026231" y="2262292"/>
              <a:ext cx="2290112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Definir Objectivos Comuns</a:t>
              </a: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105"/>
            <p:cNvSpPr/>
            <p:nvPr/>
          </p:nvSpPr>
          <p:spPr>
            <a:xfrm>
              <a:off x="9536424" y="1061866"/>
              <a:ext cx="782314" cy="78231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105"/>
            <p:cNvSpPr/>
            <p:nvPr/>
          </p:nvSpPr>
          <p:spPr>
            <a:xfrm>
              <a:off x="8620577" y="2262292"/>
              <a:ext cx="2614008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105"/>
            <p:cNvSpPr txBox="1"/>
            <p:nvPr/>
          </p:nvSpPr>
          <p:spPr>
            <a:xfrm>
              <a:off x="8620577" y="2262292"/>
              <a:ext cx="2614008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Tomar Decisões Responsáveis</a:t>
              </a: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105"/>
            <p:cNvSpPr/>
            <p:nvPr/>
          </p:nvSpPr>
          <p:spPr>
            <a:xfrm>
              <a:off x="12494450" y="1061866"/>
              <a:ext cx="782314" cy="78231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105"/>
            <p:cNvSpPr/>
            <p:nvPr/>
          </p:nvSpPr>
          <p:spPr>
            <a:xfrm>
              <a:off x="11538818" y="2262292"/>
              <a:ext cx="2693578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105"/>
            <p:cNvSpPr txBox="1"/>
            <p:nvPr/>
          </p:nvSpPr>
          <p:spPr>
            <a:xfrm>
              <a:off x="11538818" y="2262292"/>
              <a:ext cx="2693578" cy="1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Auto-eficácia</a:t>
              </a:r>
              <a:endParaRPr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" name="Google Shape;97;p13">
            <a:extLst>
              <a:ext uri="{FF2B5EF4-FFF2-40B4-BE49-F238E27FC236}">
                <a16:creationId xmlns="" xmlns:a16="http://schemas.microsoft.com/office/drawing/2014/main" id="{B94395BD-BAD3-4C7A-AAFE-8D935ABB6A4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06"/>
          <p:cNvSpPr/>
          <p:nvPr/>
        </p:nvSpPr>
        <p:spPr>
          <a:xfrm>
            <a:off x="1399956" y="1743032"/>
            <a:ext cx="5241369" cy="854396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3" name="Google Shape;1773;p106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74" name="Google Shape;1774;p106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5" name="Google Shape;1775;p106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6" name="Google Shape;1776;p106"/>
          <p:cNvSpPr/>
          <p:nvPr/>
        </p:nvSpPr>
        <p:spPr>
          <a:xfrm>
            <a:off x="10407928" y="-112897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777" name="Google Shape;1777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p106"/>
          <p:cNvSpPr txBox="1"/>
          <p:nvPr/>
        </p:nvSpPr>
        <p:spPr>
          <a:xfrm>
            <a:off x="4446298" y="864748"/>
            <a:ext cx="9882278" cy="106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pt-PT" sz="3400" b="1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TRANSVERSAL</a:t>
            </a:r>
            <a:r>
              <a:rPr lang="pt-PT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9" name="Google Shape;1779;p106"/>
          <p:cNvPicPr preferRelativeResize="0"/>
          <p:nvPr/>
        </p:nvPicPr>
        <p:blipFill rotWithShape="1">
          <a:blip r:embed="rId4">
            <a:alphaModFix amt="40000"/>
          </a:blip>
          <a:srcRect t="7733" b="17266"/>
          <a:stretch/>
        </p:blipFill>
        <p:spPr>
          <a:xfrm>
            <a:off x="6641325" y="1743032"/>
            <a:ext cx="11646675" cy="8543968"/>
          </a:xfrm>
          <a:prstGeom prst="rect">
            <a:avLst/>
          </a:prstGeom>
          <a:noFill/>
          <a:ln>
            <a:noFill/>
          </a:ln>
        </p:spPr>
      </p:pic>
      <p:sp>
        <p:nvSpPr>
          <p:cNvPr id="1780" name="Google Shape;1780;p106"/>
          <p:cNvSpPr txBox="1"/>
          <p:nvPr/>
        </p:nvSpPr>
        <p:spPr>
          <a:xfrm>
            <a:off x="1749771" y="1743033"/>
            <a:ext cx="4611294" cy="854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lang="pt-PT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lang="pt-PT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lang="pt-PT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endParaRPr lang="pt-PT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Alegria</a:t>
            </a:r>
            <a:endParaRPr dirty="0"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Esperança</a:t>
            </a:r>
            <a:endParaRPr dirty="0"/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pt-PT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Reflexão Crítica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4242CF35-3B58-42F8-B70C-58047D07C0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108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04" name="Google Shape;1804;p108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5" name="Google Shape;1805;p108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6" name="Google Shape;1806;p108"/>
          <p:cNvSpPr/>
          <p:nvPr/>
        </p:nvSpPr>
        <p:spPr>
          <a:xfrm>
            <a:off x="10407928" y="-112897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807" name="Google Shape;1807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Google Shape;1808;p108"/>
          <p:cNvPicPr preferRelativeResize="0"/>
          <p:nvPr/>
        </p:nvPicPr>
        <p:blipFill rotWithShape="1">
          <a:blip r:embed="rId4">
            <a:alphaModFix/>
          </a:blip>
          <a:srcRect l="15627" r="-1" b="-1"/>
          <a:stretch/>
        </p:blipFill>
        <p:spPr>
          <a:xfrm>
            <a:off x="10637735" y="1028700"/>
            <a:ext cx="7487815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9" name="Google Shape;1809;p108"/>
          <p:cNvSpPr txBox="1"/>
          <p:nvPr/>
        </p:nvSpPr>
        <p:spPr>
          <a:xfrm>
            <a:off x="2321666" y="1134315"/>
            <a:ext cx="6639801" cy="80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endParaRPr lang="pt-PT" sz="40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endParaRPr lang="pt-PT" sz="40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Praticar desporto</a:t>
            </a:r>
            <a:endParaRPr sz="40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Cantar, dançar, construir instrumentos musicais</a:t>
            </a:r>
            <a:endParaRPr sz="4000" dirty="0">
              <a:solidFill>
                <a:srgbClr val="0070C0"/>
              </a:solidFill>
            </a:endParaRP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Desenhar</a:t>
            </a:r>
            <a:endParaRPr sz="40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Ler e contar histórias</a:t>
            </a:r>
            <a:endParaRPr sz="40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Higiene e saneamento</a:t>
            </a:r>
            <a:endParaRPr sz="40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Ensino moral e religião</a:t>
            </a:r>
            <a:endParaRPr sz="4000" dirty="0"/>
          </a:p>
          <a:p>
            <a:pPr marL="342900" marR="0" lvl="0" indent="-635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7;p13">
            <a:extLst>
              <a:ext uri="{FF2B5EF4-FFF2-40B4-BE49-F238E27FC236}">
                <a16:creationId xmlns="" xmlns:a16="http://schemas.microsoft.com/office/drawing/2014/main" id="{F0D186E9-BF5C-4757-AAAB-4C0CE9FF4DB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5"/>
          <p:cNvSpPr/>
          <p:nvPr/>
        </p:nvSpPr>
        <p:spPr>
          <a:xfrm>
            <a:off x="7572364" y="1214410"/>
            <a:ext cx="9832899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3" name="Google Shape;673;p45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4" name="Google Shape;674;p45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45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45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677" name="Google Shape;67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5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5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5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5"/>
          <p:cNvSpPr/>
          <p:nvPr/>
        </p:nvSpPr>
        <p:spPr>
          <a:xfrm>
            <a:off x="6189561" y="1028700"/>
            <a:ext cx="11215702" cy="8786874"/>
          </a:xfrm>
          <a:prstGeom prst="rect">
            <a:avLst/>
          </a:prstGeom>
          <a:solidFill>
            <a:srgbClr val="1D83C4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79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Char char="•"/>
            </a:pPr>
            <a:endParaRPr lang="pt-PT" sz="44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79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Arial"/>
              <a:buChar char="•"/>
            </a:pPr>
            <a:r>
              <a:rPr lang="pt-PT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É um conjunto de actividades que se realiza para elevar o bem-estar da pessoa que sofreu alguma alteração no seu estado emocional normal,</a:t>
            </a:r>
            <a:r>
              <a:rPr lang="en-US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40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facilitando a resiliência em indivíduos, famílias e comunidades.</a:t>
            </a:r>
            <a:endParaRPr sz="4000" dirty="0"/>
          </a:p>
          <a:p>
            <a:pPr marL="228600" marR="0" lvl="0" indent="-25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5"/>
          <p:cNvSpPr/>
          <p:nvPr/>
        </p:nvSpPr>
        <p:spPr>
          <a:xfrm>
            <a:off x="676234" y="2487763"/>
            <a:ext cx="5159655" cy="5214974"/>
          </a:xfrm>
          <a:prstGeom prst="ellipse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Apoio Psicossocial</a:t>
            </a: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97;p13">
            <a:extLst>
              <a:ext uri="{FF2B5EF4-FFF2-40B4-BE49-F238E27FC236}">
                <a16:creationId xmlns="" xmlns:a16="http://schemas.microsoft.com/office/drawing/2014/main" id="{EE964A66-3003-4E7D-83A3-AF878E0BCC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405" y="0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109"/>
          <p:cNvSpPr/>
          <p:nvPr/>
        </p:nvSpPr>
        <p:spPr>
          <a:xfrm>
            <a:off x="5286348" y="1214410"/>
            <a:ext cx="12118916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8" name="Google Shape;1818;p109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9" name="Google Shape;1819;p109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0" name="Google Shape;1820;p109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821" name="Google Shape;1821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109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109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109"/>
          <p:cNvSpPr txBox="1"/>
          <p:nvPr/>
        </p:nvSpPr>
        <p:spPr>
          <a:xfrm>
            <a:off x="1071506" y="2285980"/>
            <a:ext cx="4211735" cy="521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000" b="1" i="0" u="none" strike="noStrike" cap="none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6 Estilos de Enfrentamento</a:t>
            </a:r>
            <a:r>
              <a:rPr lang="pt-PT" sz="4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4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pt-PT"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lang="pt-PT" sz="4400" b="1" dirty="0">
              <a:solidFill>
                <a:schemeClr val="dk1"/>
              </a:solidFill>
              <a:latin typeface="Cambria"/>
              <a:ea typeface="Cambria"/>
              <a:cs typeface="Calibri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36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Mooli</a:t>
            </a:r>
            <a:r>
              <a:rPr lang="pt-PT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36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Lahad</a:t>
            </a:r>
            <a:r>
              <a:rPr lang="pt-PT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BASIC Ph</a:t>
            </a:r>
            <a:endParaRPr dirty="0"/>
          </a:p>
        </p:txBody>
      </p:sp>
      <p:sp>
        <p:nvSpPr>
          <p:cNvPr id="1825" name="Google Shape;1825;p109"/>
          <p:cNvSpPr txBox="1"/>
          <p:nvPr/>
        </p:nvSpPr>
        <p:spPr>
          <a:xfrm>
            <a:off x="5429224" y="1428724"/>
            <a:ext cx="11787270" cy="785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Fé / Crenças</a:t>
            </a: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Afeto</a:t>
            </a: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Imaginação</a:t>
            </a: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Cognitivo</a:t>
            </a:r>
            <a:endParaRPr sz="40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Físico</a:t>
            </a:r>
            <a:endParaRPr sz="4000" dirty="0"/>
          </a:p>
        </p:txBody>
      </p:sp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C609B25D-28C4-4D9C-A415-1A1ABFF3D6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116"/>
          <p:cNvSpPr txBox="1"/>
          <p:nvPr/>
        </p:nvSpPr>
        <p:spPr>
          <a:xfrm>
            <a:off x="278395" y="4606509"/>
            <a:ext cx="841301" cy="43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9</a:t>
            </a:r>
            <a:r>
              <a:rPr lang="pt-PT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endParaRPr sz="2800" b="0" i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3" name="Google Shape;1953;p116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4" name="Google Shape;1954;p116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5" name="Google Shape;1955;p116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6" name="Google Shape;1956;p11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957" name="Google Shape;1957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8" name="Google Shape;1958;p116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116"/>
          <p:cNvSpPr txBox="1"/>
          <p:nvPr/>
        </p:nvSpPr>
        <p:spPr>
          <a:xfrm>
            <a:off x="2430965" y="1487639"/>
            <a:ext cx="14697307" cy="704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116"/>
          <p:cNvSpPr txBox="1"/>
          <p:nvPr/>
        </p:nvSpPr>
        <p:spPr>
          <a:xfrm>
            <a:off x="1667498" y="3621136"/>
            <a:ext cx="156257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Pela vossa atenção, o nosso! Muito Obrigado!</a:t>
            </a:r>
            <a:endParaRPr sz="40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3" name="Google Shape;97;p13">
            <a:extLst>
              <a:ext uri="{FF2B5EF4-FFF2-40B4-BE49-F238E27FC236}">
                <a16:creationId xmlns="" xmlns:a16="http://schemas.microsoft.com/office/drawing/2014/main" id="{F9FCE161-6227-4331-B179-6F8A9F611F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117"/>
          <p:cNvSpPr/>
          <p:nvPr/>
        </p:nvSpPr>
        <p:spPr>
          <a:xfrm>
            <a:off x="7561139" y="1580590"/>
            <a:ext cx="226776" cy="793896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117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970" name="Google Shape;1970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117"/>
          <p:cNvSpPr/>
          <p:nvPr/>
        </p:nvSpPr>
        <p:spPr>
          <a:xfrm>
            <a:off x="2302629" y="1580591"/>
            <a:ext cx="5371898" cy="793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32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COMO PODEM OS </a:t>
            </a:r>
            <a:r>
              <a:rPr lang="pt-PT" sz="4000" b="1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PONTOS FOCAIS AJUDAR OS  TRABALHADORES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716;p47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74EBBF20-ABDF-4910-AEC7-6D6CEC077B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752" r="15654"/>
          <a:stretch/>
        </p:blipFill>
        <p:spPr>
          <a:xfrm>
            <a:off x="8709807" y="1580591"/>
            <a:ext cx="9578193" cy="870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13">
            <a:extLst>
              <a:ext uri="{FF2B5EF4-FFF2-40B4-BE49-F238E27FC236}">
                <a16:creationId xmlns="" xmlns:a16="http://schemas.microsoft.com/office/drawing/2014/main" id="{2159F2DC-9079-4A3A-A7A7-E7BD891E23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8" name="Google Shape;1998;p120"/>
          <p:cNvGrpSpPr/>
          <p:nvPr/>
        </p:nvGrpSpPr>
        <p:grpSpPr>
          <a:xfrm>
            <a:off x="0" y="4225416"/>
            <a:ext cx="1398091" cy="1212401"/>
            <a:chOff x="0" y="0"/>
            <a:chExt cx="1864121" cy="1616535"/>
          </a:xfrm>
        </p:grpSpPr>
        <p:sp>
          <p:nvSpPr>
            <p:cNvPr id="1999" name="Google Shape;1999;p120"/>
            <p:cNvSpPr/>
            <p:nvPr/>
          </p:nvSpPr>
          <p:spPr>
            <a:xfrm>
              <a:off x="0" y="0"/>
              <a:ext cx="1864121" cy="1616535"/>
            </a:xfrm>
            <a:prstGeom prst="rect">
              <a:avLst/>
            </a:prstGeom>
            <a:solidFill>
              <a:srgbClr val="1D8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120"/>
            <p:cNvSpPr txBox="1"/>
            <p:nvPr/>
          </p:nvSpPr>
          <p:spPr>
            <a:xfrm>
              <a:off x="371193" y="508124"/>
              <a:ext cx="1121735" cy="581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9</a:t>
              </a:r>
              <a:r>
                <a:rPr lang="pt-PT" sz="2800" dirty="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8</a:t>
              </a:r>
              <a:endParaRPr sz="2800" b="0" i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pic>
        <p:nvPicPr>
          <p:cNvPr id="2001" name="Google Shape;2001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2" name="Google Shape;2002;p120"/>
          <p:cNvSpPr txBox="1"/>
          <p:nvPr/>
        </p:nvSpPr>
        <p:spPr>
          <a:xfrm>
            <a:off x="2133600" y="1114425"/>
            <a:ext cx="7848600" cy="806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120"/>
          <p:cNvSpPr txBox="1"/>
          <p:nvPr/>
        </p:nvSpPr>
        <p:spPr>
          <a:xfrm>
            <a:off x="2252547" y="1293541"/>
            <a:ext cx="6891453" cy="5983559"/>
          </a:xfrm>
          <a:prstGeom prst="rect">
            <a:avLst/>
          </a:prstGeom>
          <a:solidFill>
            <a:srgbClr val="1D83C4"/>
          </a:solidFill>
          <a:ln w="9525" cap="flat" cmpd="sng">
            <a:solidFill>
              <a:srgbClr val="1D83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pt-PT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EMPATIA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t-PT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capacidade, assim como o comportamento, de respeito pelas diferenças, bem como de reconhecer que cada estudante é único e não aprende apenas de uma única forma, ou seja se colocar no lugar do aluno.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120"/>
          <p:cNvSpPr txBox="1"/>
          <p:nvPr/>
        </p:nvSpPr>
        <p:spPr>
          <a:xfrm>
            <a:off x="2252547" y="1293541"/>
            <a:ext cx="6891453" cy="8067674"/>
          </a:xfrm>
          <a:prstGeom prst="rect">
            <a:avLst/>
          </a:prstGeom>
          <a:solidFill>
            <a:srgbClr val="1D83C4"/>
          </a:solidFill>
          <a:ln w="9525" cap="flat" cmpd="sng">
            <a:solidFill>
              <a:srgbClr val="1D83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ENTENDEM POR EMPATIA?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pt-PT"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capacidade de respeitar as diferenças, bem como de reconhecer que cada estudante é único e não aprende apenas de uma única forma, ou seja se colocar no lugar do aluno.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120"/>
          <p:cNvSpPr txBox="1"/>
          <p:nvPr/>
        </p:nvSpPr>
        <p:spPr>
          <a:xfrm flipH="1">
            <a:off x="10101145" y="1293541"/>
            <a:ext cx="7323774" cy="7888559"/>
          </a:xfrm>
          <a:prstGeom prst="rect">
            <a:avLst/>
          </a:prstGeom>
          <a:solidFill>
            <a:srgbClr val="1D83C4"/>
          </a:solidFill>
          <a:ln w="9525" cap="flat" cmpd="sng">
            <a:solidFill>
              <a:srgbClr val="1D83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ENTENDEM POR SIMPATIA?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lang="pt-PT"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lang="en-US"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capacidade que as pessoas têm de participar das </a:t>
            </a: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emoções </a:t>
            </a: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alheias, podendo variar entre a </a:t>
            </a: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aceitação</a:t>
            </a: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PT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compreensão</a:t>
            </a: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dos sentimentos do proximo.</a:t>
            </a: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97;p13">
            <a:extLst>
              <a:ext uri="{FF2B5EF4-FFF2-40B4-BE49-F238E27FC236}">
                <a16:creationId xmlns="" xmlns:a16="http://schemas.microsoft.com/office/drawing/2014/main" id="{01DE1492-EE87-4B2F-8C0E-34D177F576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22"/>
          <p:cNvSpPr/>
          <p:nvPr/>
        </p:nvSpPr>
        <p:spPr>
          <a:xfrm>
            <a:off x="1398091" y="1319334"/>
            <a:ext cx="15936285" cy="793896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5" name="Google Shape;2025;p12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2026" name="Google Shape;2026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7" name="Google Shape;2027;p122"/>
          <p:cNvSpPr txBox="1"/>
          <p:nvPr/>
        </p:nvSpPr>
        <p:spPr>
          <a:xfrm>
            <a:off x="1534886" y="1319334"/>
            <a:ext cx="15799492" cy="793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ingdings" panose="05000000000000000000" pitchFamily="2" charset="2"/>
              <a:buChar char="v"/>
            </a:pPr>
            <a:r>
              <a:rPr lang="pt-PT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Reconhecendo as </a:t>
            </a:r>
            <a:r>
              <a:rPr lang="pt-PT" sz="4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pessoas são diferentes, </a:t>
            </a:r>
            <a:r>
              <a:rPr lang="pt-PT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 sonhos, maneiras de reagir e aprender;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❖"/>
              <a:tabLst/>
              <a:defRPr/>
            </a:pPr>
            <a:r>
              <a:rPr kumimoji="0" lang="pt-PT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Atendimento </a:t>
            </a:r>
            <a:r>
              <a:rPr kumimoji="0" lang="pt-PT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individualizado incluindo visitas domiciliares</a:t>
            </a:r>
            <a:r>
              <a:rPr lang="pt-PT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❖"/>
              <a:tabLst/>
              <a:defRPr/>
            </a:pPr>
            <a:r>
              <a:rPr kumimoji="0" lang="pt-PT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Desenvolver actividades que facilitam o convívio e a orientação vocacional e/ou profissional;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❖"/>
              <a:tabLst/>
              <a:defRPr/>
            </a:pPr>
            <a:endParaRPr kumimoji="0" lang="pt-PT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Noto Sans Symbols"/>
              <a:buChar char="❖"/>
              <a:tabLst/>
              <a:defRPr/>
            </a:pPr>
            <a:endParaRPr kumimoji="0" lang="pt-PT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97;p13">
            <a:extLst>
              <a:ext uri="{FF2B5EF4-FFF2-40B4-BE49-F238E27FC236}">
                <a16:creationId xmlns="" xmlns:a16="http://schemas.microsoft.com/office/drawing/2014/main" id="{62BA0326-FBBF-47DB-A349-F2EDEFC94B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124"/>
          <p:cNvSpPr txBox="1"/>
          <p:nvPr/>
        </p:nvSpPr>
        <p:spPr>
          <a:xfrm>
            <a:off x="9534255" y="1651930"/>
            <a:ext cx="5767344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Our Added Value</a:t>
            </a:r>
            <a:endParaRPr dirty="0"/>
          </a:p>
        </p:txBody>
      </p:sp>
      <p:sp>
        <p:nvSpPr>
          <p:cNvPr id="2055" name="Google Shape;2055;p124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2056" name="Google Shape;2056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7" name="Google Shape;2057;p124"/>
          <p:cNvSpPr txBox="1"/>
          <p:nvPr/>
        </p:nvSpPr>
        <p:spPr>
          <a:xfrm>
            <a:off x="186287" y="1408573"/>
            <a:ext cx="7315200" cy="112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Círculos de </a:t>
            </a:r>
            <a:r>
              <a:rPr lang="pt-PT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124"/>
          <p:cNvSpPr txBox="1"/>
          <p:nvPr/>
        </p:nvSpPr>
        <p:spPr>
          <a:xfrm>
            <a:off x="1676485" y="3390900"/>
            <a:ext cx="5257715" cy="381000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INTIMIDADE</a:t>
            </a:r>
            <a:endParaRPr sz="4000" dirty="0"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AMIZADE</a:t>
            </a:r>
            <a:endParaRPr sz="4000" dirty="0"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endParaRPr sz="4000" dirty="0"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TROCAS</a:t>
            </a:r>
            <a:endParaRPr sz="4000" dirty="0"/>
          </a:p>
        </p:txBody>
      </p:sp>
      <p:pic>
        <p:nvPicPr>
          <p:cNvPr id="2059" name="Google Shape;2059;p124"/>
          <p:cNvPicPr preferRelativeResize="0"/>
          <p:nvPr/>
        </p:nvPicPr>
        <p:blipFill rotWithShape="1">
          <a:blip r:embed="rId4">
            <a:alphaModFix/>
          </a:blip>
          <a:srcRect l="1965" r="6943" b="2"/>
          <a:stretch/>
        </p:blipFill>
        <p:spPr>
          <a:xfrm>
            <a:off x="7258052" y="38160"/>
            <a:ext cx="10972800" cy="9639290"/>
          </a:xfrm>
          <a:custGeom>
            <a:avLst/>
            <a:gdLst/>
            <a:ahLst/>
            <a:cxnLst/>
            <a:rect l="l" t="t" r="r" b="b"/>
            <a:pathLst>
              <a:path w="6883948" h="6858000" extrusionOk="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38100" dir="10800000" algn="r" rotWithShape="0">
              <a:srgbClr val="D8D8D8">
                <a:alpha val="29803"/>
              </a:srgbClr>
            </a:outerShdw>
          </a:effectLst>
        </p:spPr>
      </p:pic>
      <p:pic>
        <p:nvPicPr>
          <p:cNvPr id="11" name="Google Shape;97;p13">
            <a:extLst>
              <a:ext uri="{FF2B5EF4-FFF2-40B4-BE49-F238E27FC236}">
                <a16:creationId xmlns="" xmlns:a16="http://schemas.microsoft.com/office/drawing/2014/main" id="{989CB0A5-C444-42D7-B72A-6A174B92D17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126"/>
          <p:cNvSpPr txBox="1"/>
          <p:nvPr/>
        </p:nvSpPr>
        <p:spPr>
          <a:xfrm>
            <a:off x="9534255" y="1651930"/>
            <a:ext cx="5767344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Our Added Value</a:t>
            </a:r>
            <a:endParaRPr dirty="0"/>
          </a:p>
        </p:txBody>
      </p:sp>
      <p:sp>
        <p:nvSpPr>
          <p:cNvPr id="2080" name="Google Shape;2080;p12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2081" name="Google Shape;2081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2" name="Google Shape;2082;p126"/>
          <p:cNvSpPr/>
          <p:nvPr/>
        </p:nvSpPr>
        <p:spPr>
          <a:xfrm>
            <a:off x="6096043" y="420138"/>
            <a:ext cx="6549440" cy="97842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Círculo de apoio 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6"/>
          <p:cNvSpPr txBox="1"/>
          <p:nvPr/>
        </p:nvSpPr>
        <p:spPr>
          <a:xfrm>
            <a:off x="1676486" y="1651930"/>
            <a:ext cx="16449064" cy="770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Arial"/>
              <a:buNone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São os diferentes níveis onde a </a:t>
            </a:r>
            <a:r>
              <a:rPr lang="pt-PT" sz="4000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pessoa </a:t>
            </a: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pode encontrar o apoio:</a:t>
            </a:r>
          </a:p>
          <a:p>
            <a:pPr marL="9144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nível de intimidade com a sua mãe ou </a:t>
            </a:r>
            <a:r>
              <a:rPr lang="pt-PT" sz="4000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pai, esposo (a), etc...;</a:t>
            </a:r>
            <a:endParaRPr lang="pt-PT" sz="4000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nível onde a </a:t>
            </a:r>
            <a:r>
              <a:rPr lang="pt-PT" sz="4000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pessoa </a:t>
            </a: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encontra os seus amigos; </a:t>
            </a:r>
          </a:p>
          <a:p>
            <a:pPr marL="9144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nível da participação onde a </a:t>
            </a:r>
            <a:r>
              <a:rPr lang="pt-PT" sz="4000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pessoa </a:t>
            </a: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obtém apoio </a:t>
            </a:r>
            <a:r>
              <a:rPr lang="pt-PT" sz="4000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de outras pessoas </a:t>
            </a: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que partilham os mesmos espaços na sociedade;</a:t>
            </a:r>
          </a:p>
          <a:p>
            <a:pPr marL="914400" marR="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83C4"/>
              </a:buClr>
              <a:buSzPts val="4400"/>
              <a:buFont typeface="Arial" panose="020B0604020202020204" pitchFamily="34" charset="0"/>
              <a:buChar char="•"/>
            </a:pP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nível da troca e partilha, onde se encontram as pessoas com quem a </a:t>
            </a:r>
            <a:r>
              <a:rPr lang="pt-PT" sz="4000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pt-PT" sz="4000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relaciona mais superficialmente.</a:t>
            </a:r>
            <a:endParaRPr sz="4000" dirty="0"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97;p13">
            <a:extLst>
              <a:ext uri="{FF2B5EF4-FFF2-40B4-BE49-F238E27FC236}">
                <a16:creationId xmlns="" xmlns:a16="http://schemas.microsoft.com/office/drawing/2014/main" id="{9A91BB4C-92BD-49D1-954E-E9E6C3F401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Google Shape;2102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3" name="Google Shape;2103;p128"/>
          <p:cNvSpPr txBox="1"/>
          <p:nvPr/>
        </p:nvSpPr>
        <p:spPr>
          <a:xfrm>
            <a:off x="609599" y="2222665"/>
            <a:ext cx="487671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PT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  <a:endParaRPr sz="4000" dirty="0"/>
          </a:p>
        </p:txBody>
      </p:sp>
      <p:sp>
        <p:nvSpPr>
          <p:cNvPr id="2104" name="Google Shape;2104;p128"/>
          <p:cNvSpPr txBox="1"/>
          <p:nvPr/>
        </p:nvSpPr>
        <p:spPr>
          <a:xfrm>
            <a:off x="4746086" y="1028701"/>
            <a:ext cx="12639234" cy="8999575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PT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ponto focal deve </a:t>
            </a:r>
            <a:r>
              <a:rPr lang="pt-PT" sz="4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ser 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000" dirty="0">
              <a:solidFill>
                <a:schemeClr val="bg1"/>
              </a:solidFill>
            </a:endParaRPr>
          </a:p>
          <a:p>
            <a:pPr marL="571500" marR="0" lvl="0" indent="-571500" algn="just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ingdings" panose="05000000000000000000" pitchFamily="2" charset="2"/>
              <a:buChar char="ü"/>
            </a:pPr>
            <a:r>
              <a:rPr lang="pt-PT" sz="4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um </a:t>
            </a:r>
            <a:r>
              <a:rPr lang="pt-PT" sz="40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mediador</a:t>
            </a:r>
            <a:r>
              <a:rPr lang="pt-PT" sz="4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facilitador e articulador de conhecimento;</a:t>
            </a:r>
          </a:p>
          <a:p>
            <a:pPr marL="571500" marR="0" lvl="0" indent="-571500" algn="just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ingdings" panose="05000000000000000000" pitchFamily="2" charset="2"/>
              <a:buChar char="ü"/>
            </a:pPr>
            <a:endParaRPr lang="pt-PT" sz="4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ingdings" panose="05000000000000000000" pitchFamily="2" charset="2"/>
              <a:buChar char="ü"/>
            </a:pPr>
            <a:r>
              <a:rPr lang="pt-PT" sz="4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acompanha os seus </a:t>
            </a:r>
            <a:r>
              <a:rPr lang="pt-PT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colegas </a:t>
            </a:r>
            <a:r>
              <a:rPr lang="pt-PT" sz="4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 avalia continuamente o processo de </a:t>
            </a:r>
            <a:r>
              <a:rPr lang="pt-PT" sz="4000" u="sng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aprendizagem</a:t>
            </a:r>
            <a:r>
              <a:rPr lang="pt-PT" sz="4000" u="sng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/ mudança;</a:t>
            </a:r>
            <a:r>
              <a:rPr lang="pt-PT" sz="4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PT" sz="4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ingdings" panose="05000000000000000000" pitchFamily="2" charset="2"/>
              <a:buChar char="ü"/>
            </a:pPr>
            <a:endParaRPr lang="pt-PT" sz="4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just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ingdings" panose="05000000000000000000" pitchFamily="2" charset="2"/>
              <a:buChar char="ü"/>
            </a:pPr>
            <a:r>
              <a:rPr lang="pt-PT" sz="4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estimula a que reconheçam o que precisam fazer para alcançar seus objectivos individuais e colectivos podendo aprende enquanto ensina;</a:t>
            </a:r>
          </a:p>
        </p:txBody>
      </p:sp>
      <p:pic>
        <p:nvPicPr>
          <p:cNvPr id="9" name="Google Shape;97;p13">
            <a:extLst>
              <a:ext uri="{FF2B5EF4-FFF2-40B4-BE49-F238E27FC236}">
                <a16:creationId xmlns="" xmlns:a16="http://schemas.microsoft.com/office/drawing/2014/main" id="{A5C33B81-FF80-4A43-AD2B-C4A409A0F22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29"/>
          <p:cNvSpPr/>
          <p:nvPr/>
        </p:nvSpPr>
        <p:spPr>
          <a:xfrm>
            <a:off x="6286480" y="1214410"/>
            <a:ext cx="11118783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Pela vossa atenção, o nosso! Muito Obrigado!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129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15" name="Google Shape;2115;p129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6" name="Google Shape;2116;p129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7" name="Google Shape;2117;p129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2118" name="Google Shape;2118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13">
            <a:extLst>
              <a:ext uri="{FF2B5EF4-FFF2-40B4-BE49-F238E27FC236}">
                <a16:creationId xmlns="" xmlns:a16="http://schemas.microsoft.com/office/drawing/2014/main" id="{6F5D33FF-5710-430C-BDC4-6E5690C4BC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8657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9898429" y="1214410"/>
            <a:ext cx="8389571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9105683" y="2664019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10687338" y="2685683"/>
            <a:ext cx="6874744" cy="38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IsraAID Moçambique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/>
        </p:nvSpPr>
        <p:spPr>
          <a:xfrm>
            <a:off x="1714658" y="1427742"/>
            <a:ext cx="8105470" cy="828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8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PT" sz="4000" b="1" i="0" u="none" strike="noStrike" cap="none" dirty="0" smtClean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Saneamento e Prevençao de Transmissão de Doenças</a:t>
            </a:r>
            <a:endParaRPr lang="pt-PT"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6"/>
          <p:cNvSpPr/>
          <p:nvPr/>
        </p:nvSpPr>
        <p:spPr>
          <a:xfrm>
            <a:off x="7572364" y="3643302"/>
            <a:ext cx="9832899" cy="5857916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8" name="Google Shape;688;p46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0" name="Google Shape;690;p46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4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692" name="Google Shape;69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0162" y="394026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6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46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6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46"/>
          <p:cNvSpPr txBox="1"/>
          <p:nvPr/>
        </p:nvSpPr>
        <p:spPr>
          <a:xfrm>
            <a:off x="7786678" y="2500294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090" y="3357550"/>
            <a:ext cx="16889909" cy="616268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46"/>
          <p:cNvSpPr txBox="1"/>
          <p:nvPr/>
        </p:nvSpPr>
        <p:spPr>
          <a:xfrm>
            <a:off x="1306235" y="1177668"/>
            <a:ext cx="17073618" cy="27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PT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pessoa tem sentimentos, objectivos, e sonhos diferentes!</a:t>
            </a:r>
            <a:br>
              <a:rPr lang="pt-PT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PT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Assim, o  bem-estar e saúde mental tem </a:t>
            </a:r>
            <a:r>
              <a:rPr lang="pt-PT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formas e manifestações diferentes </a:t>
            </a:r>
            <a:r>
              <a:rPr lang="pt-PT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 diferentes pessoas.</a:t>
            </a:r>
            <a:r>
              <a:rPr lang="pt-PT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pt-PT" sz="4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" name="Google Shape;97;p13">
            <a:extLst>
              <a:ext uri="{FF2B5EF4-FFF2-40B4-BE49-F238E27FC236}">
                <a16:creationId xmlns="" xmlns:a16="http://schemas.microsoft.com/office/drawing/2014/main" id="{8AF02600-455B-46BD-8D71-55D10A8091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4413" y="82328"/>
            <a:ext cx="3599473" cy="110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9898429" y="1214410"/>
            <a:ext cx="8389571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97" name="Google Shape;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9105683" y="2664019"/>
            <a:ext cx="8358246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10120175" y="1640350"/>
            <a:ext cx="7840500" cy="7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800" b="0" i="0" u="sng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PT" sz="57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PT" sz="5700" b="1" i="0" u="sng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ó</a:t>
            </a:r>
            <a:r>
              <a:rPr lang="pt-PT" sz="57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lera</a:t>
            </a:r>
            <a:r>
              <a:rPr lang="en-US" sz="5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7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5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PT" sz="57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Malária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57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700"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57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COVID-19</a:t>
            </a:r>
            <a:endParaRPr sz="31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 txBox="1"/>
          <p:nvPr/>
        </p:nvSpPr>
        <p:spPr>
          <a:xfrm>
            <a:off x="1473696" y="2337698"/>
            <a:ext cx="8389571" cy="604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PT"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PT"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PT"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Quais são as doenças que são mais frequentes nas nossas comunidades?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4572000" y="1142975"/>
            <a:ext cx="13553400" cy="914400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14" name="Google Shape;1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/>
        </p:nvSpPr>
        <p:spPr>
          <a:xfrm>
            <a:off x="10981616" y="1398565"/>
            <a:ext cx="2581984" cy="91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414487" y="1984917"/>
            <a:ext cx="3599473" cy="75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Cólera</a:t>
            </a:r>
            <a:endParaRPr lang="pt-PT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PT"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PT"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PT" sz="4000" b="1" i="0" u="none" strike="noStrike" cap="none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Transmissão e  Prevenção</a:t>
            </a:r>
          </a:p>
        </p:txBody>
      </p:sp>
      <p:sp>
        <p:nvSpPr>
          <p:cNvPr id="121" name="Google Shape;121;p13"/>
          <p:cNvSpPr txBox="1"/>
          <p:nvPr/>
        </p:nvSpPr>
        <p:spPr>
          <a:xfrm>
            <a:off x="4572000" y="1142975"/>
            <a:ext cx="13244400" cy="8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é cólera? A cólera é uma infecção diarreica aguda causada pela ingestão de alimentos ou água contaminados com a bactéria Vibrio colerae</a:t>
            </a: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Transmissão:</a:t>
            </a:r>
            <a:endParaRPr lang="pt-PT" dirty="0">
              <a:solidFill>
                <a:schemeClr val="dk1"/>
              </a:solidFill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-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Higiene individual e colectiva deficiente;</a:t>
            </a: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-"/>
            </a:pPr>
            <a:r>
              <a:rPr lang="pt-PT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Água e alimentos contaminados pela bacteria da cólera.</a:t>
            </a:r>
            <a:endParaRPr lang="pt-PT"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Prevenção</a:t>
            </a:r>
            <a:endParaRPr lang="pt-PT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-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Higiene individual e do meio ambiente;</a:t>
            </a:r>
            <a:endParaRPr lang="pt-PT" dirty="0">
              <a:solidFill>
                <a:schemeClr val="lt1"/>
              </a:solidFill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-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Lavar e cozer bem os alimentos e tapa-lós.</a:t>
            </a:r>
            <a:endParaRPr lang="pt-PT"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-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Tratamento da água (fervura ou uso de outras técnicas de purificação de água);</a:t>
            </a:r>
            <a:endParaRPr lang="pt-PT" dirty="0">
              <a:solidFill>
                <a:schemeClr val="lt1"/>
              </a:solidFill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-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Lavar as mãos antes das refeições e depois das dejeções;</a:t>
            </a:r>
            <a:endParaRPr lang="pt-PT" dirty="0">
              <a:solidFill>
                <a:schemeClr val="lt1"/>
              </a:solidFill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-"/>
            </a:pPr>
            <a:r>
              <a:rPr lang="pt-PT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Uso correcto das latrinas;</a:t>
            </a:r>
            <a:endParaRPr lang="pt-PT" dirty="0">
              <a:solidFill>
                <a:schemeClr val="lt1"/>
              </a:solidFill>
            </a:endParaRPr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www.who.int/news-room/fact-sheets/detail/cholera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/>
          <p:nvPr/>
        </p:nvSpPr>
        <p:spPr>
          <a:xfrm>
            <a:off x="5013960" y="1214410"/>
            <a:ext cx="13274100" cy="828690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10644198" y="4143368"/>
            <a:ext cx="7172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9898429" y="6719743"/>
            <a:ext cx="6639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12988376" y="-236099"/>
            <a:ext cx="5301475" cy="1635236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4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 txBox="1"/>
          <p:nvPr/>
        </p:nvSpPr>
        <p:spPr>
          <a:xfrm>
            <a:off x="10981616" y="-236100"/>
            <a:ext cx="27954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1671825" y="1865075"/>
            <a:ext cx="3342000" cy="7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40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40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4000" b="1" dirty="0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PT" sz="4000" b="1" dirty="0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Medidas de prevenção da Cólera </a:t>
            </a:r>
            <a:endParaRPr lang="pt-PT" dirty="0"/>
          </a:p>
        </p:txBody>
      </p:sp>
      <p:sp>
        <p:nvSpPr>
          <p:cNvPr id="137" name="Google Shape;137;p14"/>
          <p:cNvSpPr txBox="1"/>
          <p:nvPr/>
        </p:nvSpPr>
        <p:spPr>
          <a:xfrm>
            <a:off x="5013950" y="2576325"/>
            <a:ext cx="12802500" cy="6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Cólera: campanhas de conscientização devem ser organizadas durante os surtos e informações devem ser fornecidas à comunidade sobre os riscos e sintomas </a:t>
            </a:r>
            <a:r>
              <a:rPr lang="pt-BR" sz="4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pt-BR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cólera, precauções a serem tomadas para evitar a cólera, quando e onde relatar casos e buscar tratamento imediato quando os sintomas aparecerem</a:t>
            </a:r>
          </a:p>
          <a:p>
            <a:pPr lvl="0" algn="ctr"/>
            <a:r>
              <a:rPr lang="en-US"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https://www.who.int/news-room/fact-sheets/detail/cholera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>
            <a:off x="5013950" y="1214399"/>
            <a:ext cx="13274100" cy="907260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10981616" y="1398565"/>
            <a:ext cx="2795344" cy="91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/>
        </p:nvSpPr>
        <p:spPr>
          <a:xfrm>
            <a:off x="1671816" y="2576329"/>
            <a:ext cx="3342144" cy="19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Malária</a:t>
            </a: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Transmissão e Prevenção </a:t>
            </a: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5013960" y="1214400"/>
            <a:ext cx="12802615" cy="90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é malária? </a:t>
            </a:r>
            <a:r>
              <a:rPr lang="pt-BR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malária é uma doença com risco de vida, causada por parasitas que são transmitidos às pessoas por meio de picadas de mosquitos fêmeas Anopheles infectados. É evitável e curável</a:t>
            </a:r>
            <a:r>
              <a:rPr lang="en-US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Trasmissão:</a:t>
            </a:r>
            <a:endParaRPr lang="pt-PT"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Atrav</a:t>
            </a:r>
            <a:r>
              <a:rPr lang="pt-PT" sz="36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é</a:t>
            </a: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 de picada de mosquito;</a:t>
            </a:r>
            <a:endParaRPr lang="pt-PT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Prevenção</a:t>
            </a:r>
            <a:endParaRPr lang="pt-PT"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Eliminar charcos, poças de água estagnada e manter os recipientes de água fechados;</a:t>
            </a:r>
            <a:endParaRPr lang="pt-PT"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Colocar e fixar as redes nas janelas e portas;</a:t>
            </a:r>
            <a:endParaRPr lang="pt-PT"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Dormir nas redes mosquiteiras tratadas com insecticidas;</a:t>
            </a:r>
            <a:endParaRPr lang="pt-PT"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Fumigar a casa e usar repelentes;</a:t>
            </a:r>
            <a:endParaRPr lang="pt-PT"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Pulverizar dentro e for a de casa com insecticidas;</a:t>
            </a:r>
            <a:endParaRPr lang="pt-PT"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lang="pt-PT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Cortar capim, relva, plantas e árvores no quintal.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https://www.who.int/news-room/fact-sheets/detail/malaria</a:t>
            </a:r>
            <a:endParaRPr sz="2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/>
          <p:nvPr/>
        </p:nvSpPr>
        <p:spPr>
          <a:xfrm>
            <a:off x="5013960" y="1214410"/>
            <a:ext cx="13274041" cy="8286808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62" name="Google Shape;1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/>
        </p:nvSpPr>
        <p:spPr>
          <a:xfrm>
            <a:off x="10981616" y="-236100"/>
            <a:ext cx="2795344" cy="23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278395" y="4606509"/>
            <a:ext cx="841301" cy="43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152</a:t>
            </a:r>
            <a:endParaRPr sz="2800" b="0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1671816" y="2576329"/>
            <a:ext cx="3342144" cy="649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Medidas de prevenção das doenças 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5013950" y="1398575"/>
            <a:ext cx="12802500" cy="8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pt-PT" sz="4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Higiene individual e colectiva; (Hygiene and Sanitation) </a:t>
            </a:r>
            <a:endParaRPr lang="pt-PT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pt-PT" sz="4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Alimentação saudável;</a:t>
            </a:r>
            <a:endParaRPr lang="pt-PT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pt-PT" sz="4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Prática de exercícios físicos</a:t>
            </a:r>
            <a:r>
              <a:rPr lang="pt-PT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endParaRPr lang="pt-PT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4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/>
          <p:nvPr/>
        </p:nvSpPr>
        <p:spPr>
          <a:xfrm>
            <a:off x="5013825" y="1214400"/>
            <a:ext cx="13274100" cy="8839500"/>
          </a:xfrm>
          <a:prstGeom prst="rect">
            <a:avLst/>
          </a:prstGeom>
          <a:solidFill>
            <a:srgbClr val="1D8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9898429" y="6719743"/>
            <a:ext cx="6639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12988376" y="-236099"/>
            <a:ext cx="5301475" cy="1635236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4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10981616" y="-236100"/>
            <a:ext cx="27954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 txBox="1"/>
          <p:nvPr/>
        </p:nvSpPr>
        <p:spPr>
          <a:xfrm>
            <a:off x="1671816" y="2576329"/>
            <a:ext cx="3342000" cy="6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4000" b="1" i="0" u="none" strike="noStrike" cap="none">
              <a:solidFill>
                <a:srgbClr val="1D83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strike="noStrike" cap="none">
                <a:solidFill>
                  <a:srgbClr val="1D83C4"/>
                </a:solidFill>
                <a:latin typeface="Calibri"/>
                <a:ea typeface="Calibri"/>
                <a:cs typeface="Calibri"/>
                <a:sym typeface="Calibri"/>
              </a:rPr>
              <a:t>Medidas de prevenção das doenças </a:t>
            </a:r>
            <a:endParaRPr/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4775" y="1610550"/>
            <a:ext cx="6411150" cy="77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/>
        </p:nvSpPr>
        <p:spPr>
          <a:xfrm>
            <a:off x="1109889" y="6237263"/>
            <a:ext cx="7996702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 vossa atenção, o nosso!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Muito Obrigado!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7613" y="1233825"/>
            <a:ext cx="4124965" cy="150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 descr="A group of people standing next to a tru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6525" y="1028700"/>
            <a:ext cx="8991476" cy="844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494" y="2644251"/>
            <a:ext cx="4383027" cy="249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4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287" y="8327570"/>
            <a:ext cx="1306287" cy="1518557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47"/>
          <p:cNvSpPr/>
          <p:nvPr/>
        </p:nvSpPr>
        <p:spPr>
          <a:xfrm>
            <a:off x="7487816" y="1743036"/>
            <a:ext cx="10800185" cy="8543949"/>
          </a:xfrm>
          <a:prstGeom prst="rect">
            <a:avLst/>
          </a:prstGeom>
          <a:solidFill>
            <a:srgbClr val="1D83C4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p47"/>
          <p:cNvGrpSpPr/>
          <p:nvPr/>
        </p:nvGrpSpPr>
        <p:grpSpPr>
          <a:xfrm>
            <a:off x="11473788" y="3249388"/>
            <a:ext cx="6814212" cy="4870224"/>
            <a:chOff x="1273873" y="1608166"/>
            <a:chExt cx="6814212" cy="4870224"/>
          </a:xfrm>
        </p:grpSpPr>
        <p:sp>
          <p:nvSpPr>
            <p:cNvPr id="709" name="Google Shape;709;p47"/>
            <p:cNvSpPr/>
            <p:nvPr/>
          </p:nvSpPr>
          <p:spPr>
            <a:xfrm flipH="1">
              <a:off x="2308355" y="1795777"/>
              <a:ext cx="236139" cy="453644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2426425" y="1608166"/>
              <a:ext cx="5661660" cy="487022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47"/>
            <p:cNvSpPr txBox="1"/>
            <p:nvPr/>
          </p:nvSpPr>
          <p:spPr>
            <a:xfrm>
              <a:off x="2426425" y="1608166"/>
              <a:ext cx="5661660" cy="2313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Apoio Emocional</a:t>
              </a:r>
              <a:endParaRPr sz="4000" dirty="0"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1273873" y="3896346"/>
              <a:ext cx="2305104" cy="239776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1D83C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2426425" y="3942679"/>
              <a:ext cx="5661660" cy="230510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47"/>
            <p:cNvSpPr txBox="1"/>
            <p:nvPr/>
          </p:nvSpPr>
          <p:spPr>
            <a:xfrm>
              <a:off x="2426425" y="3942679"/>
              <a:ext cx="5661660" cy="230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Apoio comunitário</a:t>
              </a:r>
              <a:endParaRPr sz="4000" dirty="0"/>
            </a:p>
          </p:txBody>
        </p:sp>
      </p:grpSp>
      <p:sp>
        <p:nvSpPr>
          <p:cNvPr id="715" name="Google Shape;715;p47"/>
          <p:cNvSpPr/>
          <p:nvPr/>
        </p:nvSpPr>
        <p:spPr>
          <a:xfrm>
            <a:off x="11607059" y="3249388"/>
            <a:ext cx="2059959" cy="226967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1D83C4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16" name="Google Shape;716;p47" descr="A group of people in a roo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6752" r="15654"/>
          <a:stretch/>
        </p:blipFill>
        <p:spPr>
          <a:xfrm>
            <a:off x="0" y="0"/>
            <a:ext cx="7487816" cy="1028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7;p13">
            <a:extLst>
              <a:ext uri="{FF2B5EF4-FFF2-40B4-BE49-F238E27FC236}">
                <a16:creationId xmlns="" xmlns:a16="http://schemas.microsoft.com/office/drawing/2014/main" id="{A9861246-EFA4-4D60-96BC-486516C1FC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8"/>
          <p:cNvSpPr txBox="1"/>
          <p:nvPr/>
        </p:nvSpPr>
        <p:spPr>
          <a:xfrm>
            <a:off x="10248682" y="1487638"/>
            <a:ext cx="4329146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9" name="Google Shape;729;p48"/>
          <p:cNvSpPr txBox="1"/>
          <p:nvPr/>
        </p:nvSpPr>
        <p:spPr>
          <a:xfrm>
            <a:off x="10644198" y="4143368"/>
            <a:ext cx="7172358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0" name="Google Shape;730;p48"/>
          <p:cNvSpPr txBox="1"/>
          <p:nvPr/>
        </p:nvSpPr>
        <p:spPr>
          <a:xfrm>
            <a:off x="9898429" y="6719743"/>
            <a:ext cx="6639801" cy="4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48"/>
          <p:cNvSpPr/>
          <p:nvPr/>
        </p:nvSpPr>
        <p:spPr>
          <a:xfrm>
            <a:off x="12988376" y="-236099"/>
            <a:ext cx="5299624" cy="1634664"/>
          </a:xfrm>
          <a:custGeom>
            <a:avLst/>
            <a:gdLst/>
            <a:ahLst/>
            <a:cxnLst/>
            <a:rect l="l" t="t" r="r" b="b"/>
            <a:pathLst>
              <a:path w="1913890" h="590338" extrusionOk="0">
                <a:moveTo>
                  <a:pt x="0" y="0"/>
                </a:moveTo>
                <a:lnTo>
                  <a:pt x="1913890" y="0"/>
                </a:lnTo>
                <a:lnTo>
                  <a:pt x="1913890" y="590338"/>
                </a:lnTo>
                <a:lnTo>
                  <a:pt x="0" y="590338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>
            <a:noFill/>
          </a:ln>
        </p:spPr>
      </p:sp>
      <p:pic>
        <p:nvPicPr>
          <p:cNvPr id="732" name="Google Shape;73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027" y="258724"/>
            <a:ext cx="2109523" cy="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48"/>
          <p:cNvSpPr txBox="1"/>
          <p:nvPr/>
        </p:nvSpPr>
        <p:spPr>
          <a:xfrm>
            <a:off x="2071638" y="3071798"/>
            <a:ext cx="492922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48"/>
          <p:cNvSpPr txBox="1"/>
          <p:nvPr/>
        </p:nvSpPr>
        <p:spPr>
          <a:xfrm>
            <a:off x="8286744" y="2500294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48"/>
          <p:cNvSpPr txBox="1"/>
          <p:nvPr/>
        </p:nvSpPr>
        <p:spPr>
          <a:xfrm>
            <a:off x="2071638" y="1500162"/>
            <a:ext cx="4786346" cy="771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PT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6" name="Google Shape;736;p48" descr="A imagem pode conter: cÃ©u, Ã¡rvore, ar livre e naturez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38" y="1142972"/>
            <a:ext cx="15281273" cy="846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7;p13">
            <a:extLst>
              <a:ext uri="{FF2B5EF4-FFF2-40B4-BE49-F238E27FC236}">
                <a16:creationId xmlns="" xmlns:a16="http://schemas.microsoft.com/office/drawing/2014/main" id="{C0E0476C-8869-4C15-8DFA-6D6941CF84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405" y="0"/>
            <a:ext cx="3599473" cy="1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3723998C9914FAC2DD18B03A12458" ma:contentTypeVersion="13" ma:contentTypeDescription="Create a new document." ma:contentTypeScope="" ma:versionID="2358ed60ce30b5f0bb2879ae7ecc9c41">
  <xsd:schema xmlns:xsd="http://www.w3.org/2001/XMLSchema" xmlns:xs="http://www.w3.org/2001/XMLSchema" xmlns:p="http://schemas.microsoft.com/office/2006/metadata/properties" xmlns:ns2="66370d33-e821-46d9-a4f1-a17cee89e111" xmlns:ns3="fc96d5d5-fc4b-41db-b3e0-ec86867690c2" targetNamespace="http://schemas.microsoft.com/office/2006/metadata/properties" ma:root="true" ma:fieldsID="ec9bd90922cc14d14e88ef2e8b0f79e5" ns2:_="" ns3:_="">
    <xsd:import namespace="66370d33-e821-46d9-a4f1-a17cee89e111"/>
    <xsd:import namespace="fc96d5d5-fc4b-41db-b3e0-ec86867690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70d33-e821-46d9-a4f1-a17cee89e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6d5d5-fc4b-41db-b3e0-ec86867690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480BEE-5A9B-4B6F-B7BA-B10B4E9A0895}"/>
</file>

<file path=customXml/itemProps2.xml><?xml version="1.0" encoding="utf-8"?>
<ds:datastoreItem xmlns:ds="http://schemas.openxmlformats.org/officeDocument/2006/customXml" ds:itemID="{5A38F052-053C-498E-9300-223BC354FBD3}"/>
</file>

<file path=customXml/itemProps3.xml><?xml version="1.0" encoding="utf-8"?>
<ds:datastoreItem xmlns:ds="http://schemas.openxmlformats.org/officeDocument/2006/customXml" ds:itemID="{2C24267F-ECA4-4F68-94D5-83CF8319FEEE}"/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2779</Words>
  <Application>Microsoft Office PowerPoint</Application>
  <PresentationFormat>Custom</PresentationFormat>
  <Paragraphs>630</Paragraphs>
  <Slides>76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Oswald</vt:lpstr>
      <vt:lpstr>Cambria</vt:lpstr>
      <vt:lpstr>Noto Sans Symbols</vt:lpstr>
      <vt:lpstr>Wingdings</vt:lpstr>
      <vt:lpstr>Times New Roman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Como Fortalecer a Resiliência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</dc:creator>
  <cp:lastModifiedBy>Use</cp:lastModifiedBy>
  <cp:revision>194</cp:revision>
  <dcterms:modified xsi:type="dcterms:W3CDTF">2021-08-19T18:04:35Z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0x010100A9C3723998C9914FAC2DD18B03A12458</vt:lpwstr>
  </property>
</Properties>
</file>