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73" r:id="rId2"/>
    <p:sldId id="277" r:id="rId3"/>
    <p:sldId id="284" r:id="rId4"/>
    <p:sldId id="292" r:id="rId5"/>
    <p:sldId id="263" r:id="rId6"/>
    <p:sldId id="285" r:id="rId7"/>
    <p:sldId id="264" r:id="rId8"/>
    <p:sldId id="286" r:id="rId9"/>
    <p:sldId id="287" r:id="rId10"/>
    <p:sldId id="266" r:id="rId11"/>
    <p:sldId id="288" r:id="rId12"/>
    <p:sldId id="278" r:id="rId13"/>
    <p:sldId id="269" r:id="rId14"/>
    <p:sldId id="279" r:id="rId15"/>
    <p:sldId id="281" r:id="rId16"/>
    <p:sldId id="294" r:id="rId17"/>
    <p:sldId id="271" r:id="rId18"/>
    <p:sldId id="296" r:id="rId19"/>
    <p:sldId id="297" r:id="rId20"/>
    <p:sldId id="272" r:id="rId21"/>
    <p:sldId id="289" r:id="rId22"/>
    <p:sldId id="283" r:id="rId23"/>
    <p:sldId id="291" r:id="rId24"/>
    <p:sldId id="773" r:id="rId25"/>
    <p:sldId id="774" r:id="rId26"/>
    <p:sldId id="481" r:id="rId27"/>
    <p:sldId id="632" r:id="rId28"/>
    <p:sldId id="482" r:id="rId29"/>
    <p:sldId id="483" r:id="rId30"/>
    <p:sldId id="771" r:id="rId31"/>
    <p:sldId id="484" r:id="rId32"/>
    <p:sldId id="475" r:id="rId33"/>
    <p:sldId id="476" r:id="rId34"/>
    <p:sldId id="477" r:id="rId35"/>
    <p:sldId id="474" r:id="rId36"/>
    <p:sldId id="775" r:id="rId37"/>
    <p:sldId id="478" r:id="rId38"/>
    <p:sldId id="479" r:id="rId39"/>
    <p:sldId id="480" r:id="rId40"/>
    <p:sldId id="293" r:id="rId4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97F60-6A70-4B53-9527-5E929708AEDA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35B79-9F18-4B6C-BFA0-317F6945F36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6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43F6-B114-4BDA-ABD7-554B8EAF97CF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A8DE9-792E-4534-A7B9-07FF353713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006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006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006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9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9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9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0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4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7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7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9A12-5F27-4EC5-BAA3-27BC862E33D6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443F-5791-4574-8C7B-1953B74A1D9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1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8267" y="6111876"/>
            <a:ext cx="5173133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87" dirty="0">
                <a:latin typeface="+mj-lt"/>
                <a:cs typeface="Calibri"/>
              </a:rPr>
              <a:t>Junho, 2015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" y="4625976"/>
            <a:ext cx="12238567" cy="226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-46566" y="2827338"/>
            <a:ext cx="12238567" cy="1798637"/>
          </a:xfrm>
          <a:prstGeom prst="rect">
            <a:avLst/>
          </a:prstGeom>
          <a:solidFill>
            <a:srgbClr val="BF0000"/>
          </a:solidFill>
          <a:ln>
            <a:solidFill>
              <a:srgbClr val="FF0000"/>
            </a:solidFill>
          </a:ln>
          <a:effectLst>
            <a:outerShdw blurRad="66675" dist="190500" dir="5400000" algn="tl" rotWithShape="0">
              <a:prstClr val="black">
                <a:alpha val="36000"/>
              </a:prstClr>
            </a:outerShdw>
          </a:effectLst>
          <a:extLst>
            <a:ext uri="{FAA26D3D-D897-4be2-8F04-BA451C77F1D7}"/>
          </a:extLst>
        </p:spPr>
        <p:txBody>
          <a:bodyPr lIns="35719" tIns="35719" rIns="35719" bIns="35719" anchor="ctr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endParaRPr lang="pt-PT" sz="2800" b="1" dirty="0">
              <a:latin typeface="Arial Black" panose="020B0A04020102020204" pitchFamily="34" charset="0"/>
            </a:endParaRPr>
          </a:p>
          <a:p>
            <a:r>
              <a:rPr lang="pt-PT" sz="2800" b="1" spc="35" dirty="0">
                <a:ln w="11430"/>
                <a:solidFill>
                  <a:schemeClr val="bg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INTRODU</a:t>
            </a:r>
            <a:r>
              <a:rPr lang="pt-PT" sz="2800" b="1" spc="35" dirty="0">
                <a:ln w="11430"/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ÇÃ</a:t>
            </a:r>
            <a:r>
              <a:rPr lang="pt-PT" sz="2800" b="1" spc="35" dirty="0">
                <a:ln w="11430"/>
                <a:solidFill>
                  <a:schemeClr val="bg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 DE TEMAS TRANSVERSAIS E ABORDAGEM TRANSVERSAL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67317" y="2036764"/>
            <a:ext cx="10210800" cy="523875"/>
          </a:xfrm>
          <a:prstGeom prst="rect">
            <a:avLst/>
          </a:prstGeom>
          <a:noFill/>
          <a:ln>
            <a:noFill/>
          </a:ln>
          <a:effectLst>
            <a:outerShdw blurRad="66675" dist="190500" dir="5400000" algn="tl" rotWithShape="0">
              <a:prstClr val="black">
                <a:alpha val="36000"/>
              </a:prstClr>
            </a:outerShdw>
          </a:effectLst>
          <a:extLst>
            <a:ext uri="{FAA26D3D-D897-4be2-8F04-BA451C77F1D7}"/>
          </a:extLst>
        </p:spPr>
        <p:txBody>
          <a:bodyPr lIns="35719" tIns="35719" rIns="35719" bIns="35719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endParaRPr lang="pt-PT" sz="3094" b="1" spc="3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MS PGothic" charset="0"/>
              <a:cs typeface="Calibri"/>
            </a:endParaRPr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1" y="11114"/>
            <a:ext cx="1212003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801" y="1506539"/>
            <a:ext cx="120015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SEMINÁRIO CAPACITAÇÃO DE FORMADORES DOS INSTITUTOS DE FORMAÇÃO DE PROFESSORES EM TEMAS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pt-P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ERSAIS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E SUA INTEGRAÇÃO NOS PLANOS DE AULAS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altLang="pt-PT" sz="2000" b="1" dirty="0"/>
          </a:p>
          <a:p>
            <a:pPr>
              <a:defRPr/>
            </a:pPr>
            <a:endParaRPr lang="en-ZA" dirty="0"/>
          </a:p>
          <a:p>
            <a:pPr>
              <a:defRPr/>
            </a:pPr>
            <a:endParaRPr lang="en-ZA" dirty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400051" y="5259389"/>
            <a:ext cx="1021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Junho</a:t>
            </a:r>
            <a:r>
              <a:rPr lang="en-ZA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2024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29247" cy="1548351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pt-PT" sz="3600" b="1" dirty="0">
                <a:solidFill>
                  <a:schemeClr val="bg1"/>
                </a:solidFill>
                <a:latin typeface="Bodoni MT Black" pitchFamily="18" charset="0"/>
              </a:rPr>
              <a:t>Educação Rodoviária</a:t>
            </a:r>
            <a:r>
              <a:rPr lang="pt-PT" sz="3600" dirty="0">
                <a:solidFill>
                  <a:schemeClr val="bg1"/>
                </a:solidFill>
                <a:latin typeface="Bodoni MT Black" pitchFamily="18" charset="0"/>
              </a:rPr>
              <a:t> </a:t>
            </a:r>
            <a:endParaRPr lang="pt-PT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Bodoni MT Black" pitchFamily="18" charset="0"/>
              <a:ea typeface="Calibri" charset="0"/>
              <a:cs typeface="Calibri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A350D5AE-F8F5-3040-B97D-892592B6D0FC}" type="slidenum">
              <a:rPr lang="en-US" sz="1406"/>
              <a:pPr/>
              <a:t>10</a:t>
            </a:fld>
            <a:endParaRPr lang="en-US" sz="1406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753111"/>
            <a:ext cx="12129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pt-PT" sz="3200" dirty="0">
                <a:latin typeface="Bodoni MT" pitchFamily="18" charset="0"/>
              </a:rPr>
              <a:t>Promover a formação e o desenvolvimento de comportamentos cívicos e mudança de hábitos sociais, de forma a </a:t>
            </a:r>
            <a:r>
              <a:rPr lang="pt-PT" sz="3200" b="1" dirty="0">
                <a:highlight>
                  <a:srgbClr val="FFFF00"/>
                </a:highlight>
                <a:latin typeface="Bodoni MT" pitchFamily="18" charset="0"/>
              </a:rPr>
              <a:t>reduzir a sinistralidade rodoviária</a:t>
            </a:r>
            <a:r>
              <a:rPr lang="pt-PT" sz="3200" dirty="0">
                <a:latin typeface="Bodoni MT" pitchFamily="18" charset="0"/>
              </a:rPr>
              <a:t> e, assim, contribuir para a melhoria da qualidade de vida das populações.</a:t>
            </a:r>
          </a:p>
          <a:p>
            <a:pPr>
              <a:defRPr/>
            </a:pPr>
            <a:endParaRPr lang="pt-PT" sz="3200" b="1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9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200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lvl="0"/>
            <a:r>
              <a:rPr lang="pt-PT" sz="3094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PT" sz="3200" b="1" dirty="0">
                <a:solidFill>
                  <a:schemeClr val="bg1"/>
                </a:solidFill>
                <a:latin typeface="Bodoni MT" pitchFamily="18" charset="0"/>
              </a:rPr>
              <a:t>Educação Ambiental/ Educação para o </a:t>
            </a:r>
            <a:br>
              <a:rPr lang="pt-PT" sz="3200" b="1" dirty="0">
                <a:solidFill>
                  <a:schemeClr val="bg1"/>
                </a:solidFill>
                <a:latin typeface="Bodoni MT" pitchFamily="18" charset="0"/>
              </a:rPr>
            </a:br>
            <a:r>
              <a:rPr lang="pt-PT" sz="3200" b="1" dirty="0">
                <a:solidFill>
                  <a:schemeClr val="bg1"/>
                </a:solidFill>
                <a:latin typeface="Bodoni MT" pitchFamily="18" charset="0"/>
              </a:rPr>
              <a:t>Desenvolvimento Sustentável</a:t>
            </a:r>
            <a:endParaRPr lang="pt-PT" sz="32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7682753" y="138410"/>
            <a:ext cx="3214605" cy="982178"/>
            <a:chOff x="8752650" y="196850"/>
            <a:chExt cx="4578350" cy="1036598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A350D5AE-F8F5-3040-B97D-892592B6D0FC}" type="slidenum">
              <a:rPr lang="en-US" sz="1406"/>
              <a:pPr/>
              <a:t>11</a:t>
            </a:fld>
            <a:endParaRPr lang="en-US" sz="1406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1718" y="1536311"/>
            <a:ext cx="11091582" cy="371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3200" dirty="0">
                <a:latin typeface="Bodoni MT" pitchFamily="18" charset="0"/>
              </a:rPr>
              <a:t> </a:t>
            </a:r>
            <a:r>
              <a:rPr lang="pt-PT" sz="3200" b="1" dirty="0">
                <a:highlight>
                  <a:srgbClr val="FFFF00"/>
                </a:highlight>
                <a:latin typeface="Bodoni MT" pitchFamily="18" charset="0"/>
              </a:rPr>
              <a:t>Incentivar a consciencialização ambiental</a:t>
            </a:r>
            <a:r>
              <a:rPr lang="pt-PT" sz="3200" dirty="0">
                <a:latin typeface="Bodoni MT" pitchFamily="18" charset="0"/>
              </a:rPr>
              <a:t>, de promoção de valores, de mudança de atitudes e de comportamentos face ao ambiente, de forma a preparar os alunos para o exercício de uma cidadania consciente, dinâmica e informada face às problemáticas ambientais </a:t>
            </a:r>
            <a:r>
              <a:rPr lang="pt-PT" sz="3200" dirty="0" err="1">
                <a:latin typeface="Bodoni MT" pitchFamily="18" charset="0"/>
              </a:rPr>
              <a:t>actuais</a:t>
            </a:r>
            <a:r>
              <a:rPr lang="pt-PT" sz="3200" dirty="0">
                <a:latin typeface="Bodoni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29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74721"/>
            <a:ext cx="12192000" cy="1449279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PT" sz="3600" b="1" dirty="0">
                <a:solidFill>
                  <a:schemeClr val="bg1"/>
                </a:solidFill>
                <a:latin typeface="Bodoni MT" pitchFamily="18" charset="0"/>
              </a:rPr>
              <a:t>Educação para a Igualdade e Equidade de género</a:t>
            </a:r>
            <a:r>
              <a:rPr lang="pt-PT" sz="3600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pt-PT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A350D5AE-F8F5-3040-B97D-892592B6D0FC}" type="slidenum">
              <a:rPr lang="en-US" sz="1406"/>
              <a:pPr/>
              <a:t>12</a:t>
            </a:fld>
            <a:endParaRPr lang="en-US" sz="1406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70560" y="247422"/>
            <a:ext cx="1098804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3600" dirty="0"/>
          </a:p>
          <a:p>
            <a:endParaRPr lang="pt-BR" sz="3600" dirty="0"/>
          </a:p>
          <a:p>
            <a:endParaRPr lang="pt-BR" sz="3600" dirty="0"/>
          </a:p>
          <a:p>
            <a:endParaRPr lang="pt-PT" sz="3200" dirty="0"/>
          </a:p>
          <a:p>
            <a:endParaRPr lang="pt-PT" sz="3200" dirty="0"/>
          </a:p>
          <a:p>
            <a:endParaRPr lang="pt-PT" sz="3200" dirty="0"/>
          </a:p>
          <a:p>
            <a:endParaRPr lang="pt-PT" sz="3200" dirty="0"/>
          </a:p>
          <a:p>
            <a:r>
              <a:rPr lang="pt-PT" sz="3200" dirty="0"/>
              <a:t> </a:t>
            </a:r>
            <a:endParaRPr lang="en-US" sz="3200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2503037"/>
            <a:ext cx="12111318" cy="31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PT" sz="3200" b="1" dirty="0">
                <a:highlight>
                  <a:srgbClr val="FFFF00"/>
                </a:highlight>
                <a:latin typeface="Bodoni MT" pitchFamily="18" charset="0"/>
              </a:rPr>
              <a:t>Desenvolver a igualdade de direitos e deveres das alunas e dos alunos</a:t>
            </a:r>
            <a:r>
              <a:rPr lang="pt-PT" sz="3200" dirty="0">
                <a:latin typeface="Bodoni MT" pitchFamily="18" charset="0"/>
              </a:rPr>
              <a:t>, através de uma educação livre de preconceitos e de estereótipos de género, de forma a garantir as mesmas oportunidades educativas e opções profissionais e sociais</a:t>
            </a:r>
            <a:r>
              <a:rPr lang="pt-PT" sz="3200" dirty="0"/>
              <a:t>.</a:t>
            </a:r>
            <a:endParaRPr kumimoji="0" 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9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56408"/>
            <a:ext cx="12192000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PT" sz="3200" b="1" dirty="0"/>
              <a:t/>
            </a:r>
            <a:br>
              <a:rPr lang="pt-PT" sz="3200" b="1" dirty="0"/>
            </a:br>
            <a:r>
              <a:rPr lang="pt-PT" sz="3200" b="1" dirty="0"/>
              <a:t/>
            </a:r>
            <a:br>
              <a:rPr lang="pt-PT" sz="3200" b="1" dirty="0"/>
            </a:br>
            <a:r>
              <a:rPr lang="pt-PT" sz="4000" b="1" dirty="0">
                <a:solidFill>
                  <a:schemeClr val="bg1"/>
                </a:solidFill>
                <a:latin typeface="Bodoni MT Black" pitchFamily="18" charset="0"/>
              </a:rPr>
              <a:t>Educação Financeira e Fiscal</a:t>
            </a:r>
            <a:r>
              <a:rPr lang="pt-PT" sz="4000" dirty="0">
                <a:solidFill>
                  <a:schemeClr val="bg1"/>
                </a:solidFill>
                <a:latin typeface="Bodoni MT Black" pitchFamily="18" charset="0"/>
              </a:rPr>
              <a:t> </a:t>
            </a:r>
            <a:r>
              <a:rPr lang="pt-PT" sz="4000" dirty="0">
                <a:solidFill>
                  <a:schemeClr val="bg1"/>
                </a:solidFill>
                <a:latin typeface="Bodoni MT Black" pitchFamily="18" charset="0"/>
                <a:ea typeface="Calibri" charset="0"/>
                <a:cs typeface="Calibri" charset="0"/>
              </a:rPr>
              <a:t/>
            </a:r>
            <a:br>
              <a:rPr lang="pt-PT" sz="4000" dirty="0">
                <a:solidFill>
                  <a:schemeClr val="bg1"/>
                </a:solidFill>
                <a:latin typeface="Bodoni MT Black" pitchFamily="18" charset="0"/>
                <a:ea typeface="Calibri" charset="0"/>
                <a:cs typeface="Calibri" charset="0"/>
              </a:rPr>
            </a:br>
            <a:r>
              <a:rPr lang="pt-PT" sz="4000" b="1" dirty="0">
                <a:solidFill>
                  <a:schemeClr val="bg1"/>
                </a:solidFill>
                <a:latin typeface="Bodoni MT Black" pitchFamily="18" charset="0"/>
                <a:ea typeface="Calibri" charset="0"/>
                <a:cs typeface="Calibri" charset="0"/>
              </a:rPr>
              <a:t/>
            </a:r>
            <a:br>
              <a:rPr lang="pt-PT" sz="4000" b="1" dirty="0">
                <a:solidFill>
                  <a:schemeClr val="bg1"/>
                </a:solidFill>
                <a:latin typeface="Bodoni MT Black" pitchFamily="18" charset="0"/>
                <a:ea typeface="Calibri" charset="0"/>
                <a:cs typeface="Calibri" charset="0"/>
              </a:rPr>
            </a:br>
            <a:endParaRPr lang="pt-PT" sz="4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Bodoni MT Black" pitchFamily="18" charset="0"/>
              <a:ea typeface="Calibri" charset="0"/>
              <a:cs typeface="Calibri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539A9BC7-00C0-C84C-9049-139C4E74A8AA}" type="slidenum">
              <a:rPr lang="en-US" sz="1406"/>
              <a:pPr/>
              <a:t>13</a:t>
            </a:fld>
            <a:endParaRPr lang="en-US" sz="1406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717" y="1630680"/>
            <a:ext cx="12057529" cy="48920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PT" sz="3600" dirty="0"/>
              <a:t> </a:t>
            </a:r>
            <a:r>
              <a:rPr lang="pt-PT" sz="3600" b="1" dirty="0">
                <a:highlight>
                  <a:srgbClr val="FFFF00"/>
                </a:highlight>
              </a:rPr>
              <a:t>Desenvolver uma consciência de Cidadania Fiscal</a:t>
            </a:r>
            <a:r>
              <a:rPr lang="pt-PT" sz="3600" dirty="0"/>
              <a:t>, desenvolvimento de conhecimentos e capacidades fundamentais para as decisões que, no futuro, terão que tomar sobre as suas finanças pessoais</a:t>
            </a:r>
            <a:endParaRPr lang="en-US" sz="3600" dirty="0"/>
          </a:p>
          <a:p>
            <a:pPr algn="just">
              <a:lnSpc>
                <a:spcPct val="150000"/>
              </a:lnSpc>
              <a:buNone/>
            </a:pPr>
            <a:r>
              <a:rPr lang="pt-PT" sz="3600" dirty="0"/>
              <a:t>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693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26728" y="786327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27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93388" cy="123211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pt-PT" sz="3094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t-PT" sz="3094" dirty="0">
                <a:latin typeface="Calibri" charset="0"/>
                <a:ea typeface="Calibri" charset="0"/>
                <a:cs typeface="Calibri" charset="0"/>
              </a:rPr>
            </a:br>
            <a:r>
              <a:rPr lang="pt-PT" sz="3094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PT" sz="3600" b="1" dirty="0">
                <a:solidFill>
                  <a:schemeClr val="bg1"/>
                </a:solidFill>
                <a:latin typeface="Bodoni MT Black" pitchFamily="18" charset="0"/>
              </a:rPr>
              <a:t>Educação em Sexualidade</a:t>
            </a:r>
            <a:r>
              <a:rPr lang="pt-PT" sz="3600" dirty="0">
                <a:solidFill>
                  <a:schemeClr val="bg1"/>
                </a:solidFill>
                <a:latin typeface="Bodoni MT Black" pitchFamily="18" charset="0"/>
              </a:rPr>
              <a:t> </a:t>
            </a:r>
            <a:endParaRPr lang="pt-PT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Bodoni MT Black" pitchFamily="18" charset="0"/>
              <a:ea typeface="Calibri" charset="0"/>
              <a:cs typeface="Calibri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4DBB15D5-5B14-0F49-A13F-7AB39A489089}" type="slidenum">
              <a:rPr lang="en-US" sz="1406"/>
              <a:pPr/>
              <a:t>14</a:t>
            </a:fld>
            <a:endParaRPr lang="en-US" sz="1406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844039"/>
            <a:ext cx="10424160" cy="48006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endParaRPr lang="en-US" sz="3200" dirty="0"/>
          </a:p>
          <a:p>
            <a:pPr>
              <a:buNone/>
            </a:pPr>
            <a:endParaRPr lang="en-US" dirty="0"/>
          </a:p>
          <a:p>
            <a:pPr lvl="0"/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4320" y="1356360"/>
            <a:ext cx="11582400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sz="2800" b="1" dirty="0">
                <a:highlight>
                  <a:srgbClr val="FFFF00"/>
                </a:highlight>
              </a:rPr>
              <a:t>Promover os Direitos Sexuais e Reprodutivos</a:t>
            </a:r>
            <a:r>
              <a:rPr lang="pt-PT" sz="2800" dirty="0"/>
              <a:t>, contribuindo para que os alunos possam desenvolver e exercer a sua sexualidade com prazer e responsabilidade, propiciando a reflexão sobre valores e atitudes. Pretende-se também que adquiram capacidades de decisão, comunicação e redução de riscos sobre todos os aspectos da sexualidade.</a:t>
            </a:r>
          </a:p>
        </p:txBody>
      </p:sp>
    </p:spTree>
    <p:extLst>
      <p:ext uri="{BB962C8B-B14F-4D97-AF65-F5344CB8AC3E}">
        <p14:creationId xmlns:p14="http://schemas.microsoft.com/office/powerpoint/2010/main" val="267332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26728" y="786327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27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PT" sz="3094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t-PT" sz="3094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pt-PT" sz="3094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PT" sz="4000" b="1" dirty="0">
                <a:solidFill>
                  <a:schemeClr val="bg1"/>
                </a:solidFill>
                <a:latin typeface="Bodoni MT Black" pitchFamily="18" charset="0"/>
              </a:rPr>
              <a:t>Educação para Saúde</a:t>
            </a:r>
            <a:r>
              <a:rPr lang="pt-BR" sz="4000" b="1" dirty="0">
                <a:solidFill>
                  <a:schemeClr val="bg1"/>
                </a:solidFill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PT" sz="3094" b="1" dirty="0">
                <a:latin typeface="Bodoni MT Black" pitchFamily="18" charset="0"/>
                <a:ea typeface="Calibri" charset="0"/>
                <a:cs typeface="Calibri" charset="0"/>
              </a:rPr>
              <a:t/>
            </a:r>
            <a:br>
              <a:rPr lang="pt-PT" sz="3094" b="1" dirty="0">
                <a:latin typeface="Bodoni MT Black" pitchFamily="18" charset="0"/>
                <a:ea typeface="Calibri" charset="0"/>
                <a:cs typeface="Calibri" charset="0"/>
              </a:rPr>
            </a:br>
            <a:endParaRPr lang="pt-PT" sz="3094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Bodoni MT Black" pitchFamily="18" charset="0"/>
              <a:ea typeface="Calibri" charset="0"/>
              <a:cs typeface="Calibri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4DBB15D5-5B14-0F49-A13F-7AB39A489089}" type="slidenum">
              <a:rPr lang="en-US" sz="1406"/>
              <a:pPr/>
              <a:t>15</a:t>
            </a:fld>
            <a:endParaRPr lang="en-US" sz="1406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1844039"/>
            <a:ext cx="10424160" cy="48006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endParaRPr lang="en-US" sz="3200" dirty="0"/>
          </a:p>
          <a:p>
            <a:pPr>
              <a:buNone/>
            </a:pPr>
            <a:endParaRPr lang="en-US" dirty="0"/>
          </a:p>
          <a:p>
            <a:pPr lvl="0"/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024" y="1524000"/>
            <a:ext cx="119409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3200" dirty="0">
                <a:latin typeface="Bodoni MT" pitchFamily="18" charset="0"/>
              </a:rPr>
              <a:t>Dotar os alunos de conhecimentos, atitudes e valores que os ajudem a fazer opções e a </a:t>
            </a:r>
            <a:r>
              <a:rPr lang="pt-PT" sz="3200" b="1" dirty="0">
                <a:highlight>
                  <a:srgbClr val="FFFF00"/>
                </a:highlight>
                <a:latin typeface="Bodoni MT" pitchFamily="18" charset="0"/>
              </a:rPr>
              <a:t>tomar decisões adequadas à sua saúde e ao seu bem-estar físico, social e mental</a:t>
            </a:r>
            <a:r>
              <a:rPr lang="pt-PT" sz="3200" dirty="0">
                <a:latin typeface="Bodoni MT" pitchFamily="18" charset="0"/>
              </a:rPr>
              <a:t>.</a:t>
            </a:r>
          </a:p>
          <a:p>
            <a:pPr algn="just">
              <a:defRPr/>
            </a:pPr>
            <a:endParaRPr lang="pt-PT" sz="3200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2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61228-F9D4-4750-A2FC-D9CBDA18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472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>
                <a:latin typeface="Bodoni MT" pitchFamily="18" charset="0"/>
              </a:rPr>
              <a:t/>
            </a:r>
            <a:br>
              <a:rPr lang="pt-PT" b="1" dirty="0">
                <a:latin typeface="Bodoni MT" pitchFamily="18" charset="0"/>
              </a:rPr>
            </a:br>
            <a:r>
              <a:rPr lang="pt-PT" b="1" dirty="0">
                <a:solidFill>
                  <a:schemeClr val="bg1"/>
                </a:solidFill>
                <a:latin typeface="Bodoni MT" pitchFamily="18" charset="0"/>
              </a:rPr>
              <a:t>Ética, Diversidade e Inclusão</a:t>
            </a:r>
            <a:r>
              <a:rPr lang="pt-PT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pt-PT" dirty="0">
                <a:latin typeface="Bodoni MT" pitchFamily="18" charset="0"/>
              </a:rPr>
              <a:t/>
            </a:r>
            <a:br>
              <a:rPr lang="pt-PT" dirty="0">
                <a:latin typeface="Bodoni MT" pitchFamily="18" charset="0"/>
              </a:rPr>
            </a:b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31A0D0-CD14-43DF-A09A-21EB8268C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4376"/>
            <a:ext cx="12039600" cy="5002587"/>
          </a:xfrm>
        </p:spPr>
        <p:txBody>
          <a:bodyPr/>
          <a:lstStyle/>
          <a:p>
            <a:pPr algn="just">
              <a:defRPr/>
            </a:pPr>
            <a:endParaRPr lang="pt-PT" dirty="0">
              <a:latin typeface="Bodoni MT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PT" dirty="0">
                <a:latin typeface="Bodoni MT" pitchFamily="18" charset="0"/>
              </a:rPr>
              <a:t>Desenvolver uma Educação Intercultural e para diversidade que pretende </a:t>
            </a:r>
            <a:r>
              <a:rPr lang="pt-PT" b="1" dirty="0">
                <a:highlight>
                  <a:srgbClr val="FFFF00"/>
                </a:highlight>
                <a:latin typeface="Bodoni MT" pitchFamily="18" charset="0"/>
              </a:rPr>
              <a:t>promover o reconhecimento e a valorização da diversidade </a:t>
            </a:r>
            <a:r>
              <a:rPr lang="pt-PT" dirty="0">
                <a:latin typeface="Bodoni MT" pitchFamily="18" charset="0"/>
              </a:rPr>
              <a:t>como uma oportunidade e fonte de aprendizagem para todos, no respeito pela multiculturalidade das sociedades </a:t>
            </a:r>
            <a:r>
              <a:rPr lang="pt-PT" dirty="0" err="1">
                <a:latin typeface="Bodoni MT" pitchFamily="18" charset="0"/>
              </a:rPr>
              <a:t>actuais</a:t>
            </a:r>
            <a:r>
              <a:rPr lang="pt-PT" dirty="0">
                <a:latin typeface="Bodoni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02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630680"/>
            <a:ext cx="12191999" cy="4861560"/>
          </a:xfrm>
          <a:ln>
            <a:noFill/>
          </a:ln>
        </p:spPr>
        <p:txBody>
          <a:bodyPr anchor="t"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PT" sz="5800" dirty="0">
                <a:latin typeface="Bodoni MT" pitchFamily="18" charset="0"/>
              </a:rPr>
              <a:t>Promover a aquisição de conhecimentos, capacidades e atitudes que </a:t>
            </a:r>
            <a:r>
              <a:rPr lang="pt-PT" sz="5800" b="1" dirty="0">
                <a:highlight>
                  <a:srgbClr val="FFFF00"/>
                </a:highlight>
                <a:latin typeface="Bodoni MT" pitchFamily="18" charset="0"/>
              </a:rPr>
              <a:t>incentivem e proporcionem o desenvolvimento de ideias, de iniciativas e de projectos</a:t>
            </a:r>
            <a:r>
              <a:rPr lang="pt-PT" sz="5800" dirty="0">
                <a:latin typeface="Bodoni MT" pitchFamily="18" charset="0"/>
              </a:rPr>
              <a:t>, no sentido de criar, inovar ou proceder </a:t>
            </a:r>
            <a:r>
              <a:rPr lang="pt-PT" sz="5800" dirty="0" smtClean="0">
                <a:latin typeface="Bodoni MT" pitchFamily="18" charset="0"/>
              </a:rPr>
              <a:t>à mudanças </a:t>
            </a:r>
            <a:r>
              <a:rPr lang="pt-PT" sz="5800" dirty="0">
                <a:latin typeface="Bodoni MT" pitchFamily="18" charset="0"/>
              </a:rPr>
              <a:t>na área de actuação de cada um, perante os desafios que a sociedade coloca.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pt-PT" sz="5800" dirty="0">
                <a:latin typeface="Bodoni MT" pitchFamily="18" charset="0"/>
              </a:rPr>
              <a:t> </a:t>
            </a:r>
          </a:p>
          <a:p>
            <a:endParaRPr lang="en-US" sz="2400" dirty="0"/>
          </a:p>
          <a:p>
            <a:r>
              <a:rPr lang="pt-PT" sz="2400" b="1" dirty="0"/>
              <a:t> </a:t>
            </a:r>
            <a:endParaRPr lang="en-US" sz="2400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8CC4DC31-CC49-354A-B385-ADE56E6BCB96}" type="slidenum">
              <a:rPr lang="en-US" sz="1406"/>
              <a:pPr/>
              <a:t>17</a:t>
            </a:fld>
            <a:endParaRPr lang="en-US" sz="1406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11318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Bodoni MT Black" pitchFamily="18" charset="0"/>
              </a:rPr>
              <a:t>Educação para o Empreendedorismo</a:t>
            </a:r>
            <a:endParaRPr lang="pt-PT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Bodoni MT Black" pitchFamily="18" charset="0"/>
              <a:ea typeface="Calibri" charset="0"/>
              <a:cs typeface="Calibri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78207" y="275570"/>
            <a:ext cx="3219152" cy="728858"/>
            <a:chOff x="8752650" y="196850"/>
            <a:chExt cx="4578350" cy="1036598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68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F60C92-0E02-4269-983E-6E4EDCB8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851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Bodoni MT" panose="02070603080606020203" pitchFamily="18" charset="0"/>
              </a:rPr>
              <a:t>OS CRITÉRIOS UTILIZADOS PARA A ESCOLHA DOS TEMAS TRANSVERSAIS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5A3442-9458-408C-A3F8-4811168ED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07459"/>
            <a:ext cx="12120281" cy="5450540"/>
          </a:xfrm>
        </p:spPr>
        <p:txBody>
          <a:bodyPr>
            <a:normAutofit/>
          </a:bodyPr>
          <a:lstStyle/>
          <a:p>
            <a:pPr algn="just"/>
            <a:r>
              <a:rPr lang="pt-PT" b="1" dirty="0"/>
              <a:t>Urgência Social </a:t>
            </a:r>
            <a:r>
              <a:rPr lang="pt-PT" dirty="0"/>
              <a:t>– esse critério indica a preocupação de </a:t>
            </a:r>
            <a:r>
              <a:rPr lang="pt-PT" b="1" dirty="0">
                <a:highlight>
                  <a:srgbClr val="FFFF00"/>
                </a:highlight>
              </a:rPr>
              <a:t>eleger como Temas Transversais questões graves</a:t>
            </a:r>
            <a:r>
              <a:rPr lang="pt-PT" dirty="0"/>
              <a:t>, que se apresentam como obstáculos para a concretização plena da cidadania, afrontando a dignidade das pessoas e deteriorando a sua qualidade de vida.</a:t>
            </a:r>
          </a:p>
          <a:p>
            <a:pPr algn="just"/>
            <a:r>
              <a:rPr lang="pt-PT" b="1" dirty="0"/>
              <a:t>Abrangência Nacional </a:t>
            </a:r>
            <a:r>
              <a:rPr lang="pt-PT" dirty="0"/>
              <a:t>– por ser um parâmetro nacional, a eleição dos temas buscou contemplar questões que, em maior ou menor medida e mesmo de formas diversas, </a:t>
            </a:r>
            <a:r>
              <a:rPr lang="pt-PT" b="1" dirty="0">
                <a:highlight>
                  <a:srgbClr val="FFFF00"/>
                </a:highlight>
              </a:rPr>
              <a:t>fossem pertinentes a todo o país</a:t>
            </a:r>
            <a:r>
              <a:rPr lang="pt-PT" dirty="0"/>
              <a:t>. Isso não exclui a possibilidade  de acrescentar outros temas relevantes à sua realidade.</a:t>
            </a:r>
          </a:p>
        </p:txBody>
      </p:sp>
    </p:spTree>
    <p:extLst>
      <p:ext uri="{BB962C8B-B14F-4D97-AF65-F5344CB8AC3E}">
        <p14:creationId xmlns:p14="http://schemas.microsoft.com/office/powerpoint/2010/main" val="1093892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6C832-1519-4A8C-A39E-ECA38C06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8" y="1084264"/>
            <a:ext cx="12039600" cy="565747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pt-PT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b="1" dirty="0"/>
              <a:t>Possibilidade de ensino e aprendizagem </a:t>
            </a:r>
            <a:r>
              <a:rPr lang="pt-PT" dirty="0"/>
              <a:t>– esse critério norteou a escolha de temas ao </a:t>
            </a:r>
            <a:r>
              <a:rPr lang="pt-PT" b="1" dirty="0">
                <a:highlight>
                  <a:srgbClr val="FFFF00"/>
                </a:highlight>
              </a:rPr>
              <a:t>alcance da aprendizagem nessa etapa da escolaridade</a:t>
            </a:r>
            <a:r>
              <a:rPr lang="pt-PT" dirty="0"/>
              <a:t>. Através da Educação para a Saúde, Educação Ambiental e Educação em Sexualidade Abrangente.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PT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b="1" dirty="0"/>
              <a:t>Favorecer a compreensão da realidade e a participação social </a:t>
            </a:r>
            <a:r>
              <a:rPr lang="pt-PT" dirty="0"/>
              <a:t>– a finalidade última dos Temas Transversais se expressa neste critério: que os alunos possam </a:t>
            </a:r>
            <a:r>
              <a:rPr lang="pt-PT" b="1" dirty="0">
                <a:highlight>
                  <a:srgbClr val="FFFF00"/>
                </a:highlight>
              </a:rPr>
              <a:t>desenvolver a capacidade de se posicionarem diante das questões que interferem na vida </a:t>
            </a:r>
            <a:r>
              <a:rPr lang="pt-PT" b="1" dirty="0" err="1">
                <a:highlight>
                  <a:srgbClr val="FFFF00"/>
                </a:highlight>
              </a:rPr>
              <a:t>colectiva</a:t>
            </a:r>
            <a:r>
              <a:rPr lang="pt-PT" b="1" dirty="0">
                <a:highlight>
                  <a:srgbClr val="FFFF00"/>
                </a:highlight>
              </a:rPr>
              <a:t>, superar a indiferença e intervir de forma responsável</a:t>
            </a:r>
            <a:r>
              <a:rPr lang="pt-PT" dirty="0"/>
              <a:t>. Assim os temas eleitos, em seu conjunto, devem Possibilitar uma visão ampla e consistente da realidade moçambicana  e sua inserção no mundo, além de desenvolver um trabalho educativo que possibilite uma participação social dos alunos.</a:t>
            </a:r>
          </a:p>
          <a:p>
            <a:endParaRPr lang="pt-P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8AEFD2-2C7A-4518-95E6-C3B71514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11318" cy="10842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Bodoni MT" panose="02070603080606020203" pitchFamily="18" charset="0"/>
              </a:rPr>
              <a:t>O</a:t>
            </a:r>
            <a:r>
              <a:rPr lang="pt-PT" sz="4000" b="1" dirty="0">
                <a:solidFill>
                  <a:schemeClr val="bg1"/>
                </a:solidFill>
                <a:latin typeface="Bodoni MT" panose="02070603080606020203" pitchFamily="18" charset="0"/>
              </a:rPr>
              <a:t>s critérios utilizados para a escolha dos temas transversais</a:t>
            </a:r>
          </a:p>
        </p:txBody>
      </p:sp>
    </p:spTree>
    <p:extLst>
      <p:ext uri="{BB962C8B-B14F-4D97-AF65-F5344CB8AC3E}">
        <p14:creationId xmlns:p14="http://schemas.microsoft.com/office/powerpoint/2010/main" val="304319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pPr algn="ctr"/>
            <a:r>
              <a:rPr lang="pt-PT" sz="464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/>
                <a:ea typeface="MS PGothic" charset="0"/>
                <a:cs typeface="Calibri"/>
              </a:rPr>
              <a:t> </a:t>
            </a:r>
            <a:r>
              <a:rPr lang="pt-PT" sz="3797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MS PGothic" charset="0"/>
                <a:cs typeface="Calibri"/>
              </a:rPr>
              <a:t>Introdu</a:t>
            </a:r>
            <a:r>
              <a:rPr lang="pt-PT" sz="3797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ção </a:t>
            </a:r>
            <a:endParaRPr lang="pt-PT" sz="3797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Calibri"/>
              <a:ea typeface="MS PGothic" charset="0"/>
              <a:cs typeface="Calibri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61365" y="1187649"/>
            <a:ext cx="11940988" cy="4762418"/>
          </a:xfrm>
          <a:ln>
            <a:noFill/>
          </a:ln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PT" b="1" dirty="0"/>
              <a:t>Temas Transversais  - </a:t>
            </a:r>
            <a:r>
              <a:rPr lang="pt-PT" dirty="0"/>
              <a:t>conjunto de questões que preocupam a sociedade e que, pela sua natureza, não pertencem a uma área ou disciplina específica.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PT" dirty="0"/>
              <a:t>Por se tratar de temas que inquietam a sociedade em geral, o debate nacional e os questionamentos sobre a realidade são orientados para busca de soluções, tendo a escola esse papel por ser a principal instituição que completa a educação familiar. </a:t>
            </a:r>
          </a:p>
          <a:p>
            <a:pPr marL="0" indent="0" algn="just">
              <a:buNone/>
            </a:pPr>
            <a:endParaRPr lang="en-US" sz="2400" dirty="0"/>
          </a:p>
        </p:txBody>
      </p:sp>
      <p:grpSp>
        <p:nvGrpSpPr>
          <p:cNvPr id="2" name="Group 5"/>
          <p:cNvGrpSpPr/>
          <p:nvPr/>
        </p:nvGrpSpPr>
        <p:grpSpPr>
          <a:xfrm>
            <a:off x="7853082" y="138410"/>
            <a:ext cx="3648636" cy="728858"/>
            <a:chOff x="8752650" y="196850"/>
            <a:chExt cx="4578350" cy="103659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0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6731E985-3CD3-534E-8CB3-7198A107FD75}" type="slidenum">
              <a:rPr lang="en-US" sz="1406"/>
              <a:pPr/>
              <a:t>2</a:t>
            </a:fld>
            <a:endParaRPr lang="en-US" sz="1406" dirty="0"/>
          </a:p>
        </p:txBody>
      </p:sp>
    </p:spTree>
    <p:extLst>
      <p:ext uri="{BB962C8B-B14F-4D97-AF65-F5344CB8AC3E}">
        <p14:creationId xmlns:p14="http://schemas.microsoft.com/office/powerpoint/2010/main" val="122186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8CC4DC31-CC49-354A-B385-ADE56E6BCB96}" type="slidenum">
              <a:rPr lang="en-US" sz="1406"/>
              <a:pPr/>
              <a:t>20</a:t>
            </a:fld>
            <a:endParaRPr lang="en-US" sz="1406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lvl="0"/>
            <a:r>
              <a:rPr lang="pt-PT" sz="3375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t-PT" sz="3375" dirty="0">
                <a:latin typeface="Calibri" charset="0"/>
                <a:ea typeface="Calibri" charset="0"/>
                <a:cs typeface="Calibri" charset="0"/>
              </a:rPr>
            </a:br>
            <a:r>
              <a:rPr lang="pt-PT" sz="3200" dirty="0"/>
              <a:t> </a:t>
            </a:r>
            <a:r>
              <a:rPr lang="pt-PT" sz="4000" dirty="0">
                <a:solidFill>
                  <a:schemeClr val="bg1"/>
                </a:solidFill>
                <a:latin typeface="Bodoni MT Black" pitchFamily="18" charset="0"/>
              </a:rPr>
              <a:t>Razões da introdução dos Temas </a:t>
            </a:r>
            <a:br>
              <a:rPr lang="pt-PT" sz="4000" dirty="0">
                <a:solidFill>
                  <a:schemeClr val="bg1"/>
                </a:solidFill>
                <a:latin typeface="Bodoni MT Black" pitchFamily="18" charset="0"/>
              </a:rPr>
            </a:br>
            <a:r>
              <a:rPr lang="pt-PT" sz="4000" dirty="0">
                <a:solidFill>
                  <a:schemeClr val="bg1"/>
                </a:solidFill>
                <a:latin typeface="Bodoni MT Black" pitchFamily="18" charset="0"/>
              </a:rPr>
              <a:t>no Currículo moçambicano </a:t>
            </a:r>
            <a:r>
              <a:rPr lang="pt-PT" sz="3375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t-PT" sz="3375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endParaRPr lang="pt-PT" sz="3375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2753" y="2134890"/>
            <a:ext cx="1097100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PT" altLang="pt-PT" sz="3600" dirty="0">
                <a:latin typeface="Bodoni MT" pitchFamily="18" charset="0"/>
              </a:rPr>
              <a:t>Estabelecer relações com diferentes saberes e promover competências parcelares de cidadania, nomeadamente, o conhecimento dos direitos e responsabilidades nos domínios da saúde, do ambiente, da paz, da cooperação, solidariedade e da igualdade;</a:t>
            </a:r>
            <a:r>
              <a:rPr lang="pt-PT" altLang="pt-PT" sz="3600" i="1" dirty="0">
                <a:latin typeface="Bodoni MT" pitchFamily="18" charset="0"/>
              </a:rPr>
              <a:t> </a:t>
            </a:r>
            <a:endParaRPr lang="en-US" altLang="pt-PT" sz="3600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8CC4DC31-CC49-354A-B385-ADE56E6BCB96}" type="slidenum">
              <a:rPr lang="en-US" sz="1406"/>
              <a:pPr/>
              <a:t>21</a:t>
            </a:fld>
            <a:endParaRPr lang="en-US" sz="1406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20282" cy="8843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PT" sz="3797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Bodoni MT Black" pitchFamily="18" charset="0"/>
                <a:ea typeface="Calibri" charset="0"/>
                <a:cs typeface="Calibri" charset="0"/>
              </a:rPr>
              <a:t>Cont</a:t>
            </a:r>
            <a:r>
              <a:rPr lang="pt-PT" sz="3200" dirty="0">
                <a:solidFill>
                  <a:schemeClr val="bg1"/>
                </a:solidFill>
                <a:latin typeface="Bodoni MT Black" pitchFamily="18" charset="0"/>
                <a:ea typeface="Calibri" charset="0"/>
                <a:cs typeface="Calibri" charset="0"/>
              </a:rPr>
              <a:t>.</a:t>
            </a:r>
            <a:r>
              <a:rPr lang="pt-PT" sz="3200" dirty="0">
                <a:solidFill>
                  <a:schemeClr val="bg1"/>
                </a:solidFill>
                <a:latin typeface="Bodoni MT Black" pitchFamily="18" charset="0"/>
              </a:rPr>
              <a:t> Razões da introdução dos Temas </a:t>
            </a:r>
            <a:br>
              <a:rPr lang="pt-PT" sz="3200" dirty="0">
                <a:solidFill>
                  <a:schemeClr val="bg1"/>
                </a:solidFill>
                <a:latin typeface="Bodoni MT Black" pitchFamily="18" charset="0"/>
              </a:rPr>
            </a:br>
            <a:r>
              <a:rPr lang="pt-PT" sz="3200" dirty="0">
                <a:solidFill>
                  <a:schemeClr val="bg1"/>
                </a:solidFill>
                <a:latin typeface="Bodoni MT Black" pitchFamily="18" charset="0"/>
              </a:rPr>
              <a:t>no Currículo moçambicano</a:t>
            </a:r>
            <a:endParaRPr lang="pt-PT" sz="32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Bodoni MT Black" pitchFamily="18" charset="0"/>
              <a:ea typeface="Calibri" charset="0"/>
              <a:cs typeface="Calibri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41120"/>
            <a:ext cx="11643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PT" sz="3200" dirty="0">
                <a:latin typeface="Bodoni MT" pitchFamily="18" charset="0"/>
              </a:rPr>
              <a:t>Desenvolver metodologias pedagógicas e </a:t>
            </a:r>
            <a:r>
              <a:rPr lang="pt-PT" sz="3200" dirty="0" err="1">
                <a:latin typeface="Bodoni MT" pitchFamily="18" charset="0"/>
              </a:rPr>
              <a:t>didácticas</a:t>
            </a:r>
            <a:r>
              <a:rPr lang="pt-PT" sz="3200" dirty="0">
                <a:latin typeface="Bodoni MT" pitchFamily="18" charset="0"/>
              </a:rPr>
              <a:t> no âmbito da aprendizagem </a:t>
            </a:r>
            <a:r>
              <a:rPr lang="pt-PT" sz="3200" dirty="0" err="1">
                <a:latin typeface="Bodoni MT" pitchFamily="18" charset="0"/>
              </a:rPr>
              <a:t>activa</a:t>
            </a:r>
            <a:r>
              <a:rPr lang="pt-PT" sz="3200" dirty="0">
                <a:latin typeface="Bodoni MT" pitchFamily="18" charset="0"/>
              </a:rPr>
              <a:t> e cooperativa:</a:t>
            </a:r>
          </a:p>
          <a:p>
            <a:pPr>
              <a:defRPr/>
            </a:pPr>
            <a:r>
              <a:rPr lang="pt-PT" sz="3200" dirty="0">
                <a:latin typeface="Bodoni MT" pitchFamily="18" charset="0"/>
              </a:rPr>
              <a:t>- potenciar novas aprendizagens nas </a:t>
            </a:r>
            <a:r>
              <a:rPr lang="pt-PT" sz="3200" dirty="0" err="1">
                <a:latin typeface="Bodoni MT" pitchFamily="18" charset="0"/>
              </a:rPr>
              <a:t>concepções</a:t>
            </a:r>
            <a:r>
              <a:rPr lang="pt-PT" sz="3200" dirty="0">
                <a:latin typeface="Bodoni MT" pitchFamily="18" charset="0"/>
              </a:rPr>
              <a:t> e experiências dos alunos; </a:t>
            </a:r>
          </a:p>
          <a:p>
            <a:pPr>
              <a:defRPr/>
            </a:pPr>
            <a:r>
              <a:rPr lang="pt-PT" sz="3200" dirty="0">
                <a:latin typeface="Bodoni MT" pitchFamily="18" charset="0"/>
              </a:rPr>
              <a:t> - propiciar o desenvolvimento de competências de  </a:t>
            </a:r>
            <a:r>
              <a:rPr lang="pt-PT" sz="3200" dirty="0" err="1">
                <a:latin typeface="Bodoni MT" pitchFamily="18" charset="0"/>
              </a:rPr>
              <a:t>acção</a:t>
            </a:r>
            <a:r>
              <a:rPr lang="pt-PT" sz="3200" dirty="0">
                <a:latin typeface="Bodoni MT" pitchFamily="18" charset="0"/>
              </a:rPr>
              <a:t>);</a:t>
            </a:r>
            <a:endParaRPr lang="en-US" sz="3200" dirty="0">
              <a:latin typeface="Bodoni MT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t-PT" sz="3200" dirty="0">
              <a:latin typeface="Bodoni MT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PT" sz="3200" dirty="0">
                <a:latin typeface="Bodoni MT" pitchFamily="18" charset="0"/>
              </a:rPr>
              <a:t>Considerar os interesses e necessidades dos jovens em formação e dar-lhes protagonismo na apropriação, desempenho e avaliação das competências adquiridas. </a:t>
            </a:r>
            <a:endParaRPr lang="en-US" sz="3200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1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8CC4DC31-CC49-354A-B385-ADE56E6BCB96}" type="slidenum">
              <a:rPr lang="en-US" sz="1406"/>
              <a:pPr/>
              <a:t>22</a:t>
            </a:fld>
            <a:endParaRPr lang="en-US" sz="1406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12706" cy="8843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PT" sz="3200" dirty="0">
                <a:solidFill>
                  <a:schemeClr val="bg1"/>
                </a:solidFill>
                <a:latin typeface="Bodoni MT Black" pitchFamily="18" charset="0"/>
              </a:rPr>
              <a:t>Meta a atingir com os Temas</a:t>
            </a:r>
            <a:br>
              <a:rPr lang="pt-PT" sz="3200" dirty="0">
                <a:solidFill>
                  <a:schemeClr val="bg1"/>
                </a:solidFill>
                <a:latin typeface="Bodoni MT Black" pitchFamily="18" charset="0"/>
              </a:rPr>
            </a:br>
            <a:r>
              <a:rPr lang="pt-PT" sz="3200" dirty="0">
                <a:solidFill>
                  <a:schemeClr val="bg1"/>
                </a:solidFill>
                <a:latin typeface="Bodoni MT Black" pitchFamily="18" charset="0"/>
              </a:rPr>
              <a:t> Transversais</a:t>
            </a:r>
            <a:endParaRPr lang="pt-PT" sz="32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Bodoni MT Black" pitchFamily="18" charset="0"/>
              <a:ea typeface="Calibri" charset="0"/>
              <a:cs typeface="Calibri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09600" y="193328"/>
            <a:ext cx="1050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584961"/>
            <a:ext cx="12012705" cy="15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altLang="pt-PT" sz="3200" dirty="0">
                <a:latin typeface="Bodoni MT" pitchFamily="18" charset="0"/>
              </a:rPr>
              <a:t>Desenvolvimento cognitivo, físico, afetivo,  interpessoal e inserção social, ética e estética tendo em vista uma formação ampla e integral.  </a:t>
            </a:r>
            <a:endParaRPr lang="en-US" altLang="pt-PT" sz="3200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1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8CC4DC31-CC49-354A-B385-ADE56E6BCB96}" type="slidenum">
              <a:rPr lang="en-US" sz="1406"/>
              <a:pPr/>
              <a:t>23</a:t>
            </a:fld>
            <a:endParaRPr lang="en-US" sz="1406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43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pt-PT" sz="2700" dirty="0">
                <a:solidFill>
                  <a:schemeClr val="bg1"/>
                </a:solidFill>
                <a:latin typeface="Bodoni MT Black" pitchFamily="18" charset="0"/>
              </a:rPr>
              <a:t/>
            </a:r>
            <a:br>
              <a:rPr lang="pt-PT" sz="2700" dirty="0">
                <a:solidFill>
                  <a:schemeClr val="bg1"/>
                </a:solidFill>
                <a:latin typeface="Bodoni MT Black" pitchFamily="18" charset="0"/>
              </a:rPr>
            </a:br>
            <a:r>
              <a:rPr lang="pt-PT" sz="3600" dirty="0">
                <a:solidFill>
                  <a:schemeClr val="bg1"/>
                </a:solidFill>
                <a:latin typeface="Bodoni MT Black" pitchFamily="18" charset="0"/>
              </a:rPr>
              <a:t>Categorias dos conteúdos dos Temas</a:t>
            </a:r>
            <a:br>
              <a:rPr lang="pt-PT" sz="3600" dirty="0">
                <a:solidFill>
                  <a:schemeClr val="bg1"/>
                </a:solidFill>
                <a:latin typeface="Bodoni MT Black" pitchFamily="18" charset="0"/>
              </a:rPr>
            </a:br>
            <a:r>
              <a:rPr lang="pt-PT" sz="3600" dirty="0">
                <a:solidFill>
                  <a:schemeClr val="bg1"/>
                </a:solidFill>
                <a:latin typeface="Bodoni MT Black" pitchFamily="18" charset="0"/>
              </a:rPr>
              <a:t>Trans</a:t>
            </a:r>
            <a:r>
              <a:rPr lang="pt-PT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PT" sz="3600" dirty="0">
                <a:solidFill>
                  <a:schemeClr val="bg1"/>
                </a:solidFill>
                <a:latin typeface="Bodoni MT Black" pitchFamily="18" charset="0"/>
              </a:rPr>
              <a:t>ersais  </a:t>
            </a:r>
            <a:r>
              <a:rPr lang="en-US" sz="3600" dirty="0">
                <a:solidFill>
                  <a:schemeClr val="bg1"/>
                </a:solidFill>
                <a:latin typeface="Bodoni MT Black" pitchFamily="18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Bodoni MT Black" pitchFamily="18" charset="0"/>
              </a:rPr>
            </a:br>
            <a:endParaRPr lang="pt-PT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Bodoni MT Black" pitchFamily="18" charset="0"/>
              <a:ea typeface="Calibri" charset="0"/>
              <a:cs typeface="Calibri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09600" y="467648"/>
            <a:ext cx="1050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48" y="1584960"/>
            <a:ext cx="1060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PT" sz="3200" b="1" dirty="0"/>
              <a:t>Conceituais -</a:t>
            </a:r>
            <a:r>
              <a:rPr lang="pt-PT" altLang="pt-PT" sz="3200" dirty="0"/>
              <a:t> factos e </a:t>
            </a:r>
            <a:r>
              <a:rPr lang="pt-PT" altLang="pt-PT" sz="3200" dirty="0" err="1"/>
              <a:t>princípios</a:t>
            </a:r>
            <a:r>
              <a:rPr lang="pt-PT" altLang="pt-PT" sz="3200" dirty="0"/>
              <a:t>;</a:t>
            </a:r>
            <a:endParaRPr lang="en-US" altLang="pt-PT" sz="3200" dirty="0"/>
          </a:p>
          <a:p>
            <a:endParaRPr lang="pt-PT" altLang="pt-PT" sz="3200" b="1" dirty="0"/>
          </a:p>
          <a:p>
            <a:r>
              <a:rPr lang="pt-PT" altLang="pt-PT" sz="3200" b="1" dirty="0" err="1"/>
              <a:t>Procedimentais</a:t>
            </a:r>
            <a:r>
              <a:rPr lang="pt-PT" altLang="pt-PT" sz="3200" b="1" dirty="0"/>
              <a:t> - </a:t>
            </a:r>
            <a:r>
              <a:rPr lang="pt-PT" altLang="pt-PT" sz="3200" dirty="0"/>
              <a:t>estratégias de aprendizagem;</a:t>
            </a:r>
            <a:endParaRPr lang="en-US" altLang="pt-PT" sz="3200" dirty="0"/>
          </a:p>
          <a:p>
            <a:endParaRPr lang="pt-PT" altLang="pt-PT" sz="3200" b="1" dirty="0"/>
          </a:p>
          <a:p>
            <a:r>
              <a:rPr lang="pt-PT" altLang="pt-PT" sz="3200" b="1" dirty="0" err="1"/>
              <a:t>Atitudinais</a:t>
            </a:r>
            <a:r>
              <a:rPr lang="pt-PT" altLang="pt-PT" sz="3200" b="1" dirty="0"/>
              <a:t> - v</a:t>
            </a:r>
            <a:r>
              <a:rPr lang="pt-PT" altLang="pt-PT" sz="3200" dirty="0"/>
              <a:t>alores, normas e atitudes. </a:t>
            </a:r>
            <a:endParaRPr lang="en-US" altLang="pt-PT" sz="3200" dirty="0"/>
          </a:p>
          <a:p>
            <a:endParaRPr lang="en-US" altLang="pt-PT" sz="3200" dirty="0"/>
          </a:p>
          <a:p>
            <a:endParaRPr lang="en-US" altLang="pt-PT" sz="3200" dirty="0"/>
          </a:p>
        </p:txBody>
      </p:sp>
    </p:spTree>
    <p:extLst>
      <p:ext uri="{BB962C8B-B14F-4D97-AF65-F5344CB8AC3E}">
        <p14:creationId xmlns:p14="http://schemas.microsoft.com/office/powerpoint/2010/main" val="301301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9245B-786A-40BB-8D51-85752956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05409" cy="8520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3600" dirty="0"/>
              <a:t/>
            </a:r>
            <a:br>
              <a:rPr lang="pt-PT" sz="3600" dirty="0"/>
            </a:br>
            <a:r>
              <a:rPr lang="pt-PT" sz="4000" b="1" dirty="0">
                <a:solidFill>
                  <a:schemeClr val="bg1"/>
                </a:solidFill>
                <a:latin typeface="Bodoni MT" panose="02070603080606020203" pitchFamily="18" charset="0"/>
              </a:rPr>
              <a:t>Operacionalização dos Conteúdos dos Temas Transversais</a:t>
            </a:r>
            <a:r>
              <a:rPr lang="pt-PT" sz="4000" b="1" dirty="0">
                <a:latin typeface="Bodoni MT" panose="02070603080606020203" pitchFamily="18" charset="0"/>
              </a:rPr>
              <a:t/>
            </a:r>
            <a:br>
              <a:rPr lang="pt-PT" sz="4000" b="1" dirty="0">
                <a:latin typeface="Bodoni MT" panose="02070603080606020203" pitchFamily="18" charset="0"/>
              </a:rPr>
            </a:br>
            <a:endParaRPr lang="pt-PT" sz="4000" b="1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B74AD-AA85-443E-9B9C-AC2F7382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97527"/>
            <a:ext cx="11980718" cy="56110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/>
              <a:t>Os conteúdos podem ser organizados de forma disciplinar, interdisciplinar e transversal.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b="1" dirty="0"/>
              <a:t>A </a:t>
            </a:r>
            <a:r>
              <a:rPr lang="pt-PT" b="1" dirty="0" err="1"/>
              <a:t>disciplinaridade</a:t>
            </a:r>
            <a:r>
              <a:rPr lang="pt-PT" dirty="0"/>
              <a:t> apresenta uma forma de organização das disciplinas na escola, que não dá espaço ao tratamento de questões interdisciplinares, nem transversais, porque  obedece a uma lógica linear onde não há intercomunicação entre as disciplinas.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7691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xmlns="" id="{9BA0E351-3F13-455F-AB13-B1A086C7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5CFBD-9E30-4617-8DFD-66E35641504B}" type="slidenum">
              <a:rPr lang="pt-PT" altLang="pt-P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PT" altLang="pt-PT" sz="1200">
              <a:solidFill>
                <a:srgbClr val="898989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B964B6CE-30E7-46AA-BA34-45AF05A6E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Arial" panose="020B0604020202020204" pitchFamily="34" charset="0"/>
            </a:endParaRPr>
          </a:p>
        </p:txBody>
      </p:sp>
      <p:graphicFrame>
        <p:nvGraphicFramePr>
          <p:cNvPr id="8196" name="Object 1">
            <a:extLst>
              <a:ext uri="{FF2B5EF4-FFF2-40B4-BE49-F238E27FC236}">
                <a16:creationId xmlns:a16="http://schemas.microsoft.com/office/drawing/2014/main" xmlns="" id="{F22B6153-07F2-4896-BD47-EA337CC9CA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3300" y="914400"/>
          <a:ext cx="7608888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3" imgW="1251327" imgH="938649" progId="PowerPoint.Slide.12">
                  <p:embed/>
                </p:oleObj>
              </mc:Choice>
              <mc:Fallback>
                <p:oleObj name="Slide" r:id="rId3" imgW="1251327" imgH="938649" progId="PowerPoint.Slide.12">
                  <p:embed/>
                  <p:pic>
                    <p:nvPicPr>
                      <p:cNvPr id="8196" name="Object 1">
                        <a:extLst>
                          <a:ext uri="{FF2B5EF4-FFF2-40B4-BE49-F238E27FC236}">
                            <a16:creationId xmlns:a16="http://schemas.microsoft.com/office/drawing/2014/main" xmlns="" id="{F22B6153-07F2-4896-BD47-EA337CC9CA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914400"/>
                        <a:ext cx="7608888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>
            <a:extLst>
              <a:ext uri="{FF2B5EF4-FFF2-40B4-BE49-F238E27FC236}">
                <a16:creationId xmlns:a16="http://schemas.microsoft.com/office/drawing/2014/main" xmlns="" id="{C01D0015-5D04-43BB-99A1-101CE6C6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7491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Arial" panose="020B0604020202020204" pitchFamily="34" charset="0"/>
            </a:endParaRPr>
          </a:p>
        </p:txBody>
      </p:sp>
      <p:sp>
        <p:nvSpPr>
          <p:cNvPr id="8198" name="Rectangle 1">
            <a:extLst>
              <a:ext uri="{FF2B5EF4-FFF2-40B4-BE49-F238E27FC236}">
                <a16:creationId xmlns:a16="http://schemas.microsoft.com/office/drawing/2014/main" xmlns="" id="{011E6751-0D0C-4DA9-A1AD-EF365158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7623"/>
            <a:ext cx="8362950" cy="480131"/>
          </a:xfrm>
        </p:spPr>
        <p:txBody>
          <a:bodyPr>
            <a:spAutoFit/>
          </a:bodyPr>
          <a:lstStyle/>
          <a:p>
            <a:pPr eaLnBrk="1" hangingPunct="1"/>
            <a:r>
              <a:rPr lang="pt-PT" altLang="pt-PT" sz="2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Disciplinaridade</a:t>
            </a:r>
            <a:endParaRPr lang="pt-PT" altLang="pt-PT" sz="40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53D5D16-8DAE-4E66-82C7-A767EF2D5A95}"/>
              </a:ext>
            </a:extLst>
          </p:cNvPr>
          <p:cNvSpPr txBox="1">
            <a:spLocks/>
          </p:cNvSpPr>
          <p:nvPr/>
        </p:nvSpPr>
        <p:spPr bwMode="auto">
          <a:xfrm>
            <a:off x="2144713" y="857251"/>
            <a:ext cx="8280400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000" dirty="0">
                <a:cs typeface="Arial" charset="0"/>
              </a:rPr>
              <a:t>Na estruturação disciplinar, </a:t>
            </a:r>
            <a:r>
              <a:rPr lang="pt-BR" sz="2000" b="1" dirty="0">
                <a:cs typeface="Arial" charset="0"/>
              </a:rPr>
              <a:t>o professor acredita que as partes significam o todo estruturado por meio de uma lista de múltiplas disciplinas</a:t>
            </a:r>
            <a:r>
              <a:rPr lang="pt-BR" sz="2000" dirty="0">
                <a:cs typeface="Arial" charset="0"/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9628D2F-6024-406A-BEE3-4F3B70D5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938" y="5429250"/>
            <a:ext cx="8286750" cy="100965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000" dirty="0">
                <a:cs typeface="Arial" charset="0"/>
              </a:rPr>
              <a:t>Essa norma curricular tem dado como consequência a </a:t>
            </a:r>
            <a:r>
              <a:rPr lang="pt-BR" sz="2000" b="1" dirty="0">
                <a:cs typeface="Arial" charset="0"/>
              </a:rPr>
              <a:t>incapacidade de estabelecer relações entre os conhecimentos</a:t>
            </a:r>
            <a:r>
              <a:rPr lang="pt-BR" sz="2000" dirty="0">
                <a:cs typeface="Arial" charset="0"/>
              </a:rPr>
              <a:t> adquiridos;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9245B-786A-40BB-8D51-85752956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05409" cy="8520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sz="3600" dirty="0"/>
              <a:t/>
            </a:r>
            <a:br>
              <a:rPr lang="pt-PT" sz="3600" dirty="0"/>
            </a:br>
            <a:r>
              <a:rPr lang="pt-PT" sz="4000" b="1" dirty="0">
                <a:solidFill>
                  <a:schemeClr val="bg1"/>
                </a:solidFill>
                <a:latin typeface="Bodoni MT" panose="02070603080606020203" pitchFamily="18" charset="0"/>
              </a:rPr>
              <a:t>Operacionalização dos Conteúdos dos Temas Transversais</a:t>
            </a:r>
            <a:r>
              <a:rPr lang="pt-PT" b="1" dirty="0">
                <a:solidFill>
                  <a:schemeClr val="bg1"/>
                </a:solidFill>
                <a:latin typeface="Bodoni MT" panose="02070603080606020203" pitchFamily="18" charset="0"/>
              </a:rPr>
              <a:t/>
            </a:r>
            <a:br>
              <a:rPr lang="pt-PT" b="1" dirty="0">
                <a:solidFill>
                  <a:schemeClr val="bg1"/>
                </a:solidFill>
                <a:latin typeface="Bodoni MT" panose="02070603080606020203" pitchFamily="18" charset="0"/>
              </a:rPr>
            </a:br>
            <a:endParaRPr lang="pt-PT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B74AD-AA85-443E-9B9C-AC2F7382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97527"/>
            <a:ext cx="11980718" cy="56110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/>
              <a:t>Os conteúdos podem ser organizados de forma disciplinar, interdisciplinar e transversal.</a:t>
            </a:r>
          </a:p>
          <a:p>
            <a:pPr marL="0" indent="0" algn="just">
              <a:buNone/>
            </a:pPr>
            <a:endParaRPr lang="pt-PT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t-PT" b="1" dirty="0"/>
              <a:t>Interdisciplinaridade </a:t>
            </a:r>
            <a:r>
              <a:rPr lang="pt-PT" dirty="0"/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PT" dirty="0"/>
              <a:t>Garante a construção de conhecimentos entre as disciplinas e estabelecer um diálogo entre as áreas de conhecimentos científicos (</a:t>
            </a:r>
            <a:r>
              <a:rPr lang="pt-PT" dirty="0" err="1"/>
              <a:t>Bovo</a:t>
            </a:r>
            <a:r>
              <a:rPr lang="pt-PT" dirty="0"/>
              <a:t>, 2007).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pt-PT" dirty="0"/>
              <a:t>Assegura a construção de conhecimentos que </a:t>
            </a:r>
            <a:r>
              <a:rPr lang="pt-PT" dirty="0" smtClean="0"/>
              <a:t>rompam </a:t>
            </a:r>
            <a:r>
              <a:rPr lang="pt-PT" dirty="0"/>
              <a:t>as fronteiras entre as disciplinas e estabeleça um “diálogo” entre as áreas de conhecimentos científicos;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PT" dirty="0"/>
              <a:t> Procura o envolvimento e a reciprocidade diante dos conhecimentos ou atitudes e condutas interdisciplinares.</a:t>
            </a:r>
          </a:p>
          <a:p>
            <a:pPr>
              <a:buFont typeface="Wingdings" panose="05000000000000000000" pitchFamily="2" charset="2"/>
              <a:buChar char="q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002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xmlns="" id="{CE1488E4-48CD-4E07-BDA7-C44D777B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69C6A8-B6EA-4BF4-AA62-12836CE1CF37}" type="slidenum">
              <a:rPr lang="pt-PT" altLang="pt-P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PT" altLang="pt-PT" sz="1200">
              <a:solidFill>
                <a:srgbClr val="898989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20179CD3-A22F-434D-8046-8121318E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Arial" panose="020B0604020202020204" pitchFamily="34" charset="0"/>
            </a:endParaRPr>
          </a:p>
        </p:txBody>
      </p:sp>
      <p:graphicFrame>
        <p:nvGraphicFramePr>
          <p:cNvPr id="9220" name="Object 1">
            <a:extLst>
              <a:ext uri="{FF2B5EF4-FFF2-40B4-BE49-F238E27FC236}">
                <a16:creationId xmlns:a16="http://schemas.microsoft.com/office/drawing/2014/main" xmlns="" id="{9A9B973E-4FE3-48FA-B692-E30EABEF1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749483"/>
              </p:ext>
            </p:extLst>
          </p:nvPr>
        </p:nvGraphicFramePr>
        <p:xfrm>
          <a:off x="540327" y="833437"/>
          <a:ext cx="9803823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Slide" r:id="rId3" imgW="1319686" imgH="989037" progId="PowerPoint.Slide.12">
                  <p:embed/>
                </p:oleObj>
              </mc:Choice>
              <mc:Fallback>
                <p:oleObj name="Slide" r:id="rId3" imgW="1319686" imgH="989037" progId="PowerPoint.Slide.12">
                  <p:embed/>
                  <p:pic>
                    <p:nvPicPr>
                      <p:cNvPr id="9220" name="Object 1">
                        <a:extLst>
                          <a:ext uri="{FF2B5EF4-FFF2-40B4-BE49-F238E27FC236}">
                            <a16:creationId xmlns:a16="http://schemas.microsoft.com/office/drawing/2014/main" xmlns="" id="{9A9B973E-4FE3-48FA-B692-E30EABEF12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27" y="833437"/>
                        <a:ext cx="9803823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3">
            <a:extLst>
              <a:ext uri="{FF2B5EF4-FFF2-40B4-BE49-F238E27FC236}">
                <a16:creationId xmlns:a16="http://schemas.microsoft.com/office/drawing/2014/main" xmlns="" id="{9705B1F2-A143-4E25-969A-0F5076FE4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7491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Arial" panose="020B0604020202020204" pitchFamily="34" charset="0"/>
            </a:endParaRPr>
          </a:p>
        </p:txBody>
      </p:sp>
      <p:sp>
        <p:nvSpPr>
          <p:cNvPr id="9222" name="Rectangle 1">
            <a:extLst>
              <a:ext uri="{FF2B5EF4-FFF2-40B4-BE49-F238E27FC236}">
                <a16:creationId xmlns:a16="http://schemas.microsoft.com/office/drawing/2014/main" xmlns="" id="{A2B68B9A-B83A-4E76-A516-00FC8A75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6073"/>
            <a:ext cx="8362950" cy="480131"/>
          </a:xfrm>
        </p:spPr>
        <p:txBody>
          <a:bodyPr>
            <a:spAutoFit/>
          </a:bodyPr>
          <a:lstStyle/>
          <a:p>
            <a:pPr eaLnBrk="1" hangingPunct="1"/>
            <a:r>
              <a:rPr lang="pt-PT" altLang="pt-PT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Interdisciplinaridade</a:t>
            </a:r>
            <a:endParaRPr lang="pt-PT" altLang="pt-PT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5F63F-88EC-44C4-B3CD-881D3085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09104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Bodoni MT" panose="02070603080606020203" pitchFamily="18" charset="0"/>
              </a:rPr>
              <a:t>Interdisciplinaridade</a:t>
            </a:r>
            <a:r>
              <a:rPr lang="en-US" sz="3200" b="1" dirty="0">
                <a:solidFill>
                  <a:schemeClr val="bg1"/>
                </a:solidFill>
                <a:latin typeface="Bodoni MT" panose="02070603080606020203" pitchFamily="18" charset="0"/>
              </a:rPr>
              <a:t> - </a:t>
            </a:r>
            <a:r>
              <a:rPr lang="en-US" sz="3200" b="1" dirty="0" err="1">
                <a:solidFill>
                  <a:schemeClr val="bg1"/>
                </a:solidFill>
                <a:latin typeface="Bodoni MT" panose="02070603080606020203" pitchFamily="18" charset="0"/>
              </a:rPr>
              <a:t>Exemplos</a:t>
            </a:r>
            <a:endParaRPr lang="pt-PT" sz="32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028F1-4147-4FAB-9D4D-CF79BF8E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4301" y="1091045"/>
            <a:ext cx="12108873" cy="508591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endParaRPr lang="pt-PT" dirty="0"/>
          </a:p>
          <a:p>
            <a:pPr algn="just">
              <a:buFont typeface="Wingdings" panose="05000000000000000000" pitchFamily="2" charset="2"/>
              <a:buChar char="q"/>
            </a:pPr>
            <a:endParaRPr lang="pt-PT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dirty="0"/>
              <a:t>O conteúdo de HIV na disciplina de </a:t>
            </a:r>
            <a:r>
              <a:rPr lang="pt-PT" b="1" dirty="0"/>
              <a:t>Ciências Naturais </a:t>
            </a:r>
            <a:r>
              <a:rPr lang="pt-PT" dirty="0"/>
              <a:t>pode ser integrado na disciplina de </a:t>
            </a:r>
            <a:r>
              <a:rPr lang="pt-PT" b="1" dirty="0"/>
              <a:t>Matemática</a:t>
            </a:r>
            <a:r>
              <a:rPr lang="pt-PT" dirty="0"/>
              <a:t>, através da resolução de problemas sobre percentagem, solicitando ao aluno cálculo da percentagem de indivíduos </a:t>
            </a:r>
            <a:r>
              <a:rPr lang="pt-PT" dirty="0" err="1"/>
              <a:t>infectados</a:t>
            </a:r>
            <a:r>
              <a:rPr lang="pt-PT" dirty="0"/>
              <a:t> pelo HIV e a sua representação gráfica circular.</a:t>
            </a:r>
          </a:p>
          <a:p>
            <a:pPr algn="just"/>
            <a:r>
              <a:rPr lang="pt-PT" dirty="0"/>
              <a:t> 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dirty="0"/>
              <a:t>Na disciplina de </a:t>
            </a:r>
            <a:r>
              <a:rPr lang="pt-PT" b="1" dirty="0"/>
              <a:t>Ciências Sociais</a:t>
            </a:r>
            <a:r>
              <a:rPr lang="pt-PT" dirty="0"/>
              <a:t>, nos conteúdos sobre o relevo: planície, planalto e montanha, podem-se integrar </a:t>
            </a:r>
            <a:r>
              <a:rPr lang="pt-PT" dirty="0" err="1"/>
              <a:t>aspectos</a:t>
            </a:r>
            <a:r>
              <a:rPr lang="pt-PT" dirty="0"/>
              <a:t> ligados a </a:t>
            </a:r>
            <a:r>
              <a:rPr lang="pt-PT" b="1" dirty="0"/>
              <a:t>Ciências Naturais</a:t>
            </a:r>
            <a:r>
              <a:rPr lang="pt-PT" dirty="0"/>
              <a:t>, tais como desastres naturais e suas consequências nas populações.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3004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048EB-6B6D-4182-AB07-356C5193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713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latin typeface="+mn-lt"/>
              </a:rPr>
              <a:t>Transversalidade</a:t>
            </a:r>
            <a:endParaRPr lang="pt-PT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3F77FE-A52D-4BCB-9F43-D92B150A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87136"/>
            <a:ext cx="12105409" cy="5189827"/>
          </a:xfrm>
        </p:spPr>
        <p:txBody>
          <a:bodyPr/>
          <a:lstStyle/>
          <a:p>
            <a:pPr lvl="2"/>
            <a:endParaRPr lang="pt-PT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dirty="0"/>
              <a:t>A </a:t>
            </a:r>
            <a:r>
              <a:rPr lang="pt-PT" b="1" dirty="0"/>
              <a:t>transversalidade</a:t>
            </a:r>
            <a:r>
              <a:rPr lang="pt-PT" dirty="0"/>
              <a:t> é entendida como uma forma de organizar o trabalho </a:t>
            </a:r>
            <a:r>
              <a:rPr lang="pt-PT" dirty="0" err="1"/>
              <a:t>didáctico</a:t>
            </a:r>
            <a:r>
              <a:rPr lang="pt-PT" dirty="0"/>
              <a:t>-pedagógico em que temas transversais são integrados nas disciplinas.</a:t>
            </a:r>
          </a:p>
          <a:p>
            <a:pPr marL="0" indent="0" algn="just">
              <a:buNone/>
            </a:pPr>
            <a:endParaRPr lang="pt-PT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dirty="0"/>
              <a:t>A transversalidade tem como </a:t>
            </a:r>
            <a:r>
              <a:rPr lang="pt-PT" dirty="0" err="1"/>
              <a:t>objectivo</a:t>
            </a:r>
            <a:r>
              <a:rPr lang="pt-PT" dirty="0"/>
              <a:t> desenvolver um trabalho de inclusão dos conteúdos transversais em todas as disciplinas, com vista ao aprofundamento do conhecimento e contribuição para uma aprendizagem integral, crítica e participativa dos alunos, dotando-os de competências para enfrentarem os desafios da vida cada vez mais dinâmicos e competitivos.</a:t>
            </a:r>
          </a:p>
        </p:txBody>
      </p:sp>
    </p:spTree>
    <p:extLst>
      <p:ext uri="{BB962C8B-B14F-4D97-AF65-F5344CB8AC3E}">
        <p14:creationId xmlns:p14="http://schemas.microsoft.com/office/powerpoint/2010/main" val="379801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pPr algn="just"/>
            <a:r>
              <a:rPr lang="pt-PT" sz="464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/>
                <a:ea typeface="MS PGothic" charset="0"/>
                <a:cs typeface="Calibri"/>
              </a:rPr>
              <a:t> </a:t>
            </a:r>
            <a:r>
              <a:rPr lang="pt-PT" sz="3797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MS PGothic" charset="0"/>
                <a:cs typeface="Calibri"/>
              </a:rPr>
              <a:t>Introdu</a:t>
            </a:r>
            <a:r>
              <a:rPr lang="pt-PT" sz="3797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ção (</a:t>
            </a:r>
            <a:r>
              <a:rPr lang="pt-PT" sz="3797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cont</a:t>
            </a:r>
            <a:r>
              <a:rPr lang="pt-PT" sz="3797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.)</a:t>
            </a:r>
            <a:endParaRPr lang="pt-PT" sz="3797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Calibri"/>
              <a:ea typeface="MS PGothic" charset="0"/>
              <a:cs typeface="Calibri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0" y="1234441"/>
            <a:ext cx="12120282" cy="4715626"/>
          </a:xfrm>
          <a:ln>
            <a:noFill/>
          </a:ln>
        </p:spPr>
        <p:txBody>
          <a:bodyPr anchor="t">
            <a:normAutofit fontScale="5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PT" altLang="pt-PT" sz="5800" dirty="0">
                <a:latin typeface="Bodoni MT" pitchFamily="18" charset="0"/>
              </a:rPr>
              <a:t>Ex. Preocupações da população (fome, guerra, violência, degradação ambiental, epidemias, desastres naturais, desigualdades, segurança alimentar …)  - saberes </a:t>
            </a:r>
            <a:r>
              <a:rPr lang="pt-PT" altLang="pt-PT" sz="5800" dirty="0" err="1">
                <a:latin typeface="Bodoni MT" pitchFamily="18" charset="0"/>
              </a:rPr>
              <a:t>extra-escolares</a:t>
            </a:r>
            <a:r>
              <a:rPr lang="pt-PT" altLang="pt-PT" sz="5800" dirty="0">
                <a:latin typeface="Bodoni MT" pitchFamily="18" charset="0"/>
              </a:rPr>
              <a:t>.</a:t>
            </a:r>
            <a:endParaRPr lang="pt-PT" sz="5800" dirty="0">
              <a:latin typeface="Bodoni MT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PT" sz="5800" dirty="0">
                <a:latin typeface="Bodoni MT" pitchFamily="18" charset="0"/>
              </a:rPr>
              <a:t>Nesta perspectiva, o tratamento dos temas transversais toma um carácter abrangente e integrado que ultrapassa os campos de conhecimentos convencionais, colocando as aprendizagens ao serviço da solução de problemas concretos.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grpSp>
        <p:nvGrpSpPr>
          <p:cNvPr id="2" name="Group 5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0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6731E985-3CD3-534E-8CB3-7198A107FD75}" type="slidenum">
              <a:rPr lang="en-US" sz="1406"/>
              <a:pPr/>
              <a:t>3</a:t>
            </a:fld>
            <a:endParaRPr lang="en-US" sz="1406" dirty="0"/>
          </a:p>
        </p:txBody>
      </p:sp>
    </p:spTree>
    <p:extLst>
      <p:ext uri="{BB962C8B-B14F-4D97-AF65-F5344CB8AC3E}">
        <p14:creationId xmlns:p14="http://schemas.microsoft.com/office/powerpoint/2010/main" val="1221869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5477C754-474C-402F-8638-EE37061BF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PT" sz="4000">
                <a:solidFill>
                  <a:srgbClr val="000066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xmlns="" id="{0DDF6003-3FDB-47A0-A4A5-EF8E1D3BB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620713"/>
            <a:ext cx="82804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D6946EA2-28D6-4217-BA1D-38C611BD3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-6350"/>
            <a:ext cx="8208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PT" sz="2000">
                <a:solidFill>
                  <a:srgbClr val="000066"/>
                </a:solidFill>
                <a:latin typeface="Arial Black" panose="020B0A04020102020204" pitchFamily="34" charset="0"/>
              </a:rPr>
              <a:t>ransversalidade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248A9A0D-FADF-4DD4-B5C3-521C7DC15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60351"/>
            <a:ext cx="8208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PT" sz="2000">
                <a:solidFill>
                  <a:srgbClr val="000066"/>
                </a:solidFill>
                <a:latin typeface="Arial Black" panose="020B0A04020102020204" pitchFamily="34" charset="0"/>
              </a:rPr>
              <a:t>no currículo escolar</a:t>
            </a:r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xmlns="" id="{2BEC58A6-6945-4BAF-B2C7-83A3F679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052513"/>
            <a:ext cx="9124949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PT" sz="2400" dirty="0">
                <a:solidFill>
                  <a:schemeClr val="bg1"/>
                </a:solidFill>
                <a:latin typeface="Arial" panose="020B0604020202020204" pitchFamily="34" charset="0"/>
              </a:rPr>
              <a:t>Quais são os princípios da transversalidade?</a:t>
            </a:r>
            <a:endParaRPr lang="pt-BR" altLang="pt-PT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xmlns="" id="{46FC58AB-28F9-44AF-BD26-9630D976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428" y="1844676"/>
            <a:ext cx="9076746" cy="3324225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2000" dirty="0"/>
              <a:t>- Finalidade das acções educativas;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dirty="0"/>
              <a:t>- Educação em valores;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dirty="0"/>
              <a:t>- Compreensão do mundo;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dirty="0"/>
              <a:t>- Interpretação da realidade;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dirty="0"/>
              <a:t>- Transformação da realidade;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dirty="0"/>
              <a:t>- Problema e solução;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dirty="0"/>
              <a:t>- Conexão de conteúdos científicos e culturais com a vida das pessoas.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9EE771-3B29-4473-A701-98CCB0D7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C82944-402C-4E05-99E5-A7A17785B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6F4BC-469A-4947-8250-DE3CC23F1A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51" y="0"/>
            <a:ext cx="11949545" cy="658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72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76103E-2C3A-4856-A64F-B214D3C7A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11318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/>
              <a:t>A transversalidade e a interdisciplinaridade permitem a abordagem dos temas transversais  previstos nos programas de ensino, com o intuito de estruturá-los num eixo unificador, em torno do qual os mesmos se organizam em função dos conteúdos e </a:t>
            </a:r>
            <a:r>
              <a:rPr lang="pt-PT" dirty="0" err="1"/>
              <a:t>objectivos</a:t>
            </a:r>
            <a:r>
              <a:rPr lang="pt-PT" dirty="0"/>
              <a:t> das disciplinas.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4471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8EED9-7115-481F-861D-9589E6A7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05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T</a:t>
            </a:r>
            <a:r>
              <a:rPr lang="pt-PT" b="1" dirty="0">
                <a:solidFill>
                  <a:schemeClr val="bg1"/>
                </a:solidFill>
                <a:latin typeface="Bodoni MT" panose="02070603080606020203" pitchFamily="18" charset="0"/>
              </a:rPr>
              <a:t>ransversalidade no processo de Ensino-Aprendizagem</a:t>
            </a:r>
            <a:endParaRPr lang="pt-PT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1F63C7-49FD-4CA1-B86B-CCC58549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92306"/>
            <a:ext cx="12191999" cy="4984657"/>
          </a:xfrm>
        </p:spPr>
        <p:txBody>
          <a:bodyPr/>
          <a:lstStyle/>
          <a:p>
            <a:pPr algn="just"/>
            <a:endParaRPr lang="pt-PT" dirty="0"/>
          </a:p>
          <a:p>
            <a:pPr algn="just">
              <a:lnSpc>
                <a:spcPct val="150000"/>
              </a:lnSpc>
            </a:pPr>
            <a:r>
              <a:rPr lang="pt-PT" dirty="0"/>
              <a:t>A abordagem dos temas transversais visa desenvolver um conjunto de competências que levem o aluno a </a:t>
            </a:r>
            <a:r>
              <a:rPr lang="pt-PT" dirty="0" err="1"/>
              <a:t>reflectir</a:t>
            </a:r>
            <a:r>
              <a:rPr lang="pt-PT" dirty="0"/>
              <a:t>, problematizar, intervir e transformar a realidade que o rodeia,  </a:t>
            </a:r>
            <a:r>
              <a:rPr lang="pt-PT" b="1" dirty="0">
                <a:highlight>
                  <a:srgbClr val="FFFF00"/>
                </a:highlight>
              </a:rPr>
              <a:t>colocando as aprendizagens ao serviço da solução de problemas sociais concretos</a:t>
            </a:r>
            <a:r>
              <a:rPr lang="pt-PT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0382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B84B3-C241-409A-9DE4-4749DA77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29247" cy="119956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Bodoni MT" panose="02070603080606020203" pitchFamily="18" charset="0"/>
              </a:rPr>
              <a:t>Tratamento de temas transversais no processo de ensino e aprendizagem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5ACC6B7-2C2C-452E-AFBE-ADF1628F8E3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35648" r="3225" b="11276"/>
          <a:stretch/>
        </p:blipFill>
        <p:spPr bwMode="auto">
          <a:xfrm>
            <a:off x="838200" y="2344154"/>
            <a:ext cx="10515600" cy="3314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8858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D16A4-C50B-4829-BCD1-66F22D60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0"/>
            <a:ext cx="12120282" cy="9144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/>
            </a:r>
            <a:br>
              <a:rPr lang="pt-PT" b="1" dirty="0"/>
            </a:br>
            <a:r>
              <a:rPr lang="pt-PT" b="1" dirty="0">
                <a:solidFill>
                  <a:schemeClr val="bg1"/>
                </a:solidFill>
                <a:latin typeface="Bodoni MT" panose="02070603080606020203" pitchFamily="18" charset="0"/>
              </a:rPr>
              <a:t>Transversalidade no processo de Ensino-Aprendizagem</a:t>
            </a:r>
            <a:r>
              <a:rPr lang="pt-PT" dirty="0">
                <a:solidFill>
                  <a:schemeClr val="bg1"/>
                </a:solidFill>
                <a:latin typeface="Bodoni MT" panose="02070603080606020203" pitchFamily="18" charset="0"/>
              </a:rPr>
              <a:t/>
            </a:r>
            <a:br>
              <a:rPr lang="pt-PT" dirty="0">
                <a:solidFill>
                  <a:schemeClr val="bg1"/>
                </a:solidFill>
                <a:latin typeface="Bodoni MT" panose="02070603080606020203" pitchFamily="18" charset="0"/>
              </a:rPr>
            </a:br>
            <a:endParaRPr lang="pt-PT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665DB6-E9A8-41A5-80A5-63C1C6A7C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" y="1021976"/>
            <a:ext cx="11958917" cy="51549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PT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dirty="0"/>
              <a:t>Os temas transversais não podem constituir uma disciplina à parte, </a:t>
            </a:r>
            <a:r>
              <a:rPr lang="pt-PT" b="1" dirty="0">
                <a:highlight>
                  <a:srgbClr val="FFFF00"/>
                </a:highlight>
              </a:rPr>
              <a:t>devendo os mesmos constar do plano de aula em cada um dos conteúdos temáticos a ser desenvolvido ao longo do ano</a:t>
            </a:r>
            <a:r>
              <a:rPr lang="pt-PT" dirty="0"/>
              <a:t>. Com efeito, devem ser desenvolvidos de modo coordenado e não como se se tratassem de “intrusos” que vêm sobrecarregar os conteúdos das disciplinas curriculares.</a:t>
            </a:r>
          </a:p>
          <a:p>
            <a:pPr marL="0" indent="0" algn="just">
              <a:buNone/>
            </a:pPr>
            <a:endParaRPr lang="pt-PT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b="1" dirty="0">
                <a:highlight>
                  <a:srgbClr val="FFFF00"/>
                </a:highlight>
              </a:rPr>
              <a:t>O modo e o momento em que os temas transversais serão tratados deve ser cuidadosamente programado, em conjunto, em diversas disciplinas</a:t>
            </a:r>
            <a:r>
              <a:rPr lang="pt-PT" dirty="0"/>
              <a:t>. É preciso lembrar que cada um dos temas transversais tem os seus próprios </a:t>
            </a:r>
            <a:r>
              <a:rPr lang="pt-PT" dirty="0" err="1"/>
              <a:t>objectivos</a:t>
            </a:r>
            <a:r>
              <a:rPr lang="pt-PT" dirty="0"/>
              <a:t> educacionais a serem atingidos, ou seja, não se trata apenas de se fazer menção de um determinado tema, mas também deve-se verificar se será contemplado ao longo do programa de ensino.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0315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700E5-676B-4CAC-B9DF-784CDEF8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62A007-F7D4-46F5-B802-6463DA86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A56240-E301-4BCA-9868-CFAE26E7F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7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A92884-48AE-48E8-98A4-A313AA22F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b="1" dirty="0">
                <a:highlight>
                  <a:srgbClr val="FFFF00"/>
                </a:highlight>
              </a:rPr>
              <a:t>A abordagem dos temas transversais pressupõe um trabalho de planificação conjunta entre professores, para a sala de aulas e para  </a:t>
            </a:r>
            <a:r>
              <a:rPr lang="pt-PT" b="1" dirty="0" err="1">
                <a:highlight>
                  <a:srgbClr val="FFFF00"/>
                </a:highlight>
              </a:rPr>
              <a:t>actividades</a:t>
            </a:r>
            <a:r>
              <a:rPr lang="pt-PT" b="1" dirty="0">
                <a:highlight>
                  <a:srgbClr val="FFFF00"/>
                </a:highlight>
              </a:rPr>
              <a:t> </a:t>
            </a:r>
            <a:r>
              <a:rPr lang="pt-PT" b="1" dirty="0" err="1">
                <a:highlight>
                  <a:srgbClr val="FFFF00"/>
                </a:highlight>
              </a:rPr>
              <a:t>co-curriculares</a:t>
            </a:r>
            <a:r>
              <a:rPr lang="pt-PT" dirty="0"/>
              <a:t>, com vista a desenvolver competências de </a:t>
            </a:r>
            <a:r>
              <a:rPr lang="pt-PT" dirty="0" err="1"/>
              <a:t>acção</a:t>
            </a:r>
            <a:r>
              <a:rPr lang="pt-PT" dirty="0"/>
              <a:t> nos alunos em relação aos temas </a:t>
            </a:r>
            <a:r>
              <a:rPr lang="pt-PT" dirty="0" err="1"/>
              <a:t>seleccionados</a:t>
            </a:r>
            <a:r>
              <a:rPr lang="pt-PT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9099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3CD59-552A-4405-B6EB-46C52C17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i="1" dirty="0"/>
              <a:t>Exemplo 1:</a:t>
            </a:r>
            <a:r>
              <a:rPr lang="pt-PT" dirty="0"/>
              <a:t> Se estivéssemos a estudar um bolo, como nossa unidade temática, e cada fatia do bolo correspondesse a uma disciplina, o tema transversal irá aparecer como um ingrediente totalmente diluído na massa, e não como uma fatia a mais   (Garcia, 2007).</a:t>
            </a:r>
          </a:p>
          <a:p>
            <a:endParaRPr lang="pt-PT" dirty="0"/>
          </a:p>
          <a:p>
            <a:r>
              <a:rPr lang="pt-PT" b="1" i="1" dirty="0"/>
              <a:t>Exemplo 2:</a:t>
            </a:r>
            <a:r>
              <a:rPr lang="pt-PT" dirty="0"/>
              <a:t> Um professor de Ciências Sociais, sempre que estiver a fazer uma análise histórica, deve ter a preocupação de abordar temas transversais como, por exemplo, os </a:t>
            </a:r>
            <a:r>
              <a:rPr lang="pt-PT" dirty="0" err="1"/>
              <a:t>aspectos</a:t>
            </a:r>
            <a:r>
              <a:rPr lang="pt-PT" dirty="0"/>
              <a:t> éticos, valores morais cívicos e atitudes. O mesmo acontece com as outras disciplinas (Garcia, 2007),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34254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4EFED-F1C0-49EF-B539-75FE675E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0" y="2163949"/>
            <a:ext cx="12192000" cy="4351338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pPr algn="just">
              <a:lnSpc>
                <a:spcPct val="150000"/>
              </a:lnSpc>
            </a:pPr>
            <a:endParaRPr lang="pt-PT" dirty="0"/>
          </a:p>
          <a:p>
            <a:endParaRPr lang="pt-PT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06FF56F9-0835-4339-8BA8-D1846D8D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FAC878A6-D478-4766-A122-6A5DA2CFC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14158"/>
              </p:ext>
            </p:extLst>
          </p:nvPr>
        </p:nvGraphicFramePr>
        <p:xfrm>
          <a:off x="412377" y="968188"/>
          <a:ext cx="851647" cy="857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1219370" imgH="1219370" progId="PBrush">
                  <p:embed/>
                </p:oleObj>
              </mc:Choice>
              <mc:Fallback>
                <p:oleObj r:id="rId3" imgW="1219370" imgH="121937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77" y="968188"/>
                        <a:ext cx="851647" cy="85752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C1501BC-7D75-6993-A68A-26D0AFC0C372}"/>
              </a:ext>
            </a:extLst>
          </p:cNvPr>
          <p:cNvSpPr/>
          <p:nvPr/>
        </p:nvSpPr>
        <p:spPr>
          <a:xfrm>
            <a:off x="264460" y="2081212"/>
            <a:ext cx="11483789" cy="43513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3200" dirty="0">
                <a:solidFill>
                  <a:schemeClr val="tx1"/>
                </a:solidFill>
                <a:latin typeface="Arial Black" panose="020B0A04020102020204" pitchFamily="34" charset="0"/>
              </a:rPr>
              <a:t>Atenção!</a:t>
            </a:r>
          </a:p>
          <a:p>
            <a:pPr algn="just"/>
            <a:r>
              <a:rPr lang="pt-PT" sz="3200" dirty="0">
                <a:solidFill>
                  <a:schemeClr val="tx1"/>
                </a:solidFill>
              </a:rPr>
              <a:t>Evitar a interrupção da abordagem do conteúdo da aula para anunciar que vai abordar um tema transversal. </a:t>
            </a:r>
          </a:p>
          <a:p>
            <a:pPr algn="just"/>
            <a:r>
              <a:rPr lang="pt-PT" sz="3200" dirty="0">
                <a:solidFill>
                  <a:schemeClr val="tx1"/>
                </a:solidFill>
              </a:rPr>
              <a:t>Por exemplo: “Meninos! Agora vamos parar um pouco a aula para falarmos dos Acidentes Rodoviários.”</a:t>
            </a:r>
          </a:p>
        </p:txBody>
      </p:sp>
    </p:spTree>
    <p:extLst>
      <p:ext uri="{BB962C8B-B14F-4D97-AF65-F5344CB8AC3E}">
        <p14:creationId xmlns:p14="http://schemas.microsoft.com/office/powerpoint/2010/main" val="71589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-71718" y="0"/>
            <a:ext cx="12263718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pPr algn="just"/>
            <a:r>
              <a:rPr lang="pt-PT" sz="464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/>
                <a:ea typeface="MS PGothic" charset="0"/>
                <a:cs typeface="Calibri"/>
              </a:rPr>
              <a:t>Objectivos</a:t>
            </a:r>
            <a:endParaRPr lang="pt-PT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Calibri"/>
              <a:ea typeface="MS PGothic" charset="0"/>
              <a:cs typeface="Calibri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-1" y="1271389"/>
            <a:ext cx="12003741" cy="4678677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pt-PT" altLang="pt-PT" sz="3200" dirty="0" err="1"/>
              <a:t>Reflectir</a:t>
            </a:r>
            <a:r>
              <a:rPr lang="pt-PT" altLang="pt-PT" sz="3200" dirty="0"/>
              <a:t> e </a:t>
            </a:r>
            <a:r>
              <a:rPr lang="pt-PT" altLang="pt-PT" sz="3200" dirty="0" err="1"/>
              <a:t>actualizar</a:t>
            </a:r>
            <a:r>
              <a:rPr lang="pt-PT" altLang="pt-PT" sz="3200" dirty="0"/>
              <a:t> os conhecimentos sobre os temas transversais;</a:t>
            </a:r>
          </a:p>
          <a:p>
            <a:endParaRPr lang="pt-PT" altLang="pt-PT" sz="3200" dirty="0"/>
          </a:p>
          <a:p>
            <a:r>
              <a:rPr lang="pt-PT" altLang="pt-PT" sz="3200" dirty="0"/>
              <a:t>Dominar estratégias </a:t>
            </a:r>
            <a:r>
              <a:rPr lang="pt-PT" altLang="pt-PT" sz="3200" dirty="0" err="1"/>
              <a:t>didáctico</a:t>
            </a:r>
            <a:r>
              <a:rPr lang="pt-PT" altLang="pt-PT" sz="3200" dirty="0"/>
              <a:t>-metodológicas sobre os temas transversais;</a:t>
            </a:r>
          </a:p>
          <a:p>
            <a:endParaRPr lang="pt-PT" altLang="pt-PT" sz="3200" dirty="0"/>
          </a:p>
          <a:p>
            <a:r>
              <a:rPr lang="pt-PT" altLang="pt-PT" sz="3200" dirty="0"/>
              <a:t>Saber monitorar e avaliar os temas transversais. </a:t>
            </a:r>
            <a:endParaRPr lang="en-US" altLang="pt-PT" sz="3200" dirty="0"/>
          </a:p>
          <a:p>
            <a:pPr marL="0" indent="0" algn="just">
              <a:buNone/>
            </a:pPr>
            <a:endParaRPr lang="en-US" sz="2400" dirty="0"/>
          </a:p>
        </p:txBody>
      </p:sp>
      <p:grpSp>
        <p:nvGrpSpPr>
          <p:cNvPr id="2" name="Group 5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0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6731E985-3CD3-534E-8CB3-7198A107FD75}" type="slidenum">
              <a:rPr lang="en-US" sz="1406"/>
              <a:pPr/>
              <a:t>4</a:t>
            </a:fld>
            <a:endParaRPr lang="en-US" sz="1406" dirty="0"/>
          </a:p>
        </p:txBody>
      </p:sp>
    </p:spTree>
    <p:extLst>
      <p:ext uri="{BB962C8B-B14F-4D97-AF65-F5344CB8AC3E}">
        <p14:creationId xmlns:p14="http://schemas.microsoft.com/office/powerpoint/2010/main" val="1221869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468880"/>
            <a:ext cx="11040533" cy="1234440"/>
          </a:xfrm>
          <a:prstGeom prst="rect">
            <a:avLst/>
          </a:prstGeom>
          <a:solidFill>
            <a:srgbClr val="BF0000"/>
          </a:solidFill>
          <a:ln>
            <a:solidFill>
              <a:srgbClr val="FF0000"/>
            </a:solidFill>
          </a:ln>
          <a:effectLst>
            <a:outerShdw blurRad="66675" dist="190500" dir="5400000" algn="tl" rotWithShape="0">
              <a:prstClr val="black">
                <a:alpha val="36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9" tIns="35719" rIns="35719" bIns="35719" numCol="1" anchor="ctr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pt-PT" sz="6187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ea typeface="MS PGothic" charset="0"/>
                <a:cs typeface="Calibri"/>
              </a:rPr>
              <a:t> </a:t>
            </a:r>
            <a:endParaRPr lang="pt-PT" sz="5062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ea typeface="MS PGothic" charset="0"/>
              <a:cs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79120" y="1611405"/>
            <a:ext cx="11003280" cy="2400299"/>
          </a:xfrm>
          <a:prstGeom prst="rect">
            <a:avLst/>
          </a:prstGeom>
          <a:noFill/>
          <a:ln>
            <a:noFill/>
          </a:ln>
          <a:effectLst>
            <a:outerShdw blurRad="66675" dist="190500" dir="5400000" algn="tl" rotWithShape="0">
              <a:prstClr val="black">
                <a:alpha val="36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9" tIns="35719" rIns="35719" bIns="35719" numCol="1" anchor="ctr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pt-PT" sz="8086" b="1" spc="422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ea typeface="MS PGothic" charset="0"/>
                <a:cs typeface="Calibri"/>
              </a:rPr>
              <a:t>Muito Obrigado!</a:t>
            </a:r>
            <a:endParaRPr lang="pt-PT" sz="5062" b="1" spc="422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ea typeface="MS PGothic" charset="0"/>
              <a:cs typeface="Calibri"/>
            </a:endParaRPr>
          </a:p>
        </p:txBody>
      </p:sp>
      <p:pic>
        <p:nvPicPr>
          <p:cNvPr id="6" name="Picture 12" descr="DSC04482"/>
          <p:cNvPicPr>
            <a:picLocks noChangeAspect="1" noChangeArrowheads="1"/>
          </p:cNvPicPr>
          <p:nvPr/>
        </p:nvPicPr>
        <p:blipFill>
          <a:blip r:embed="rId2" cstate="print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8" b="23398"/>
          <a:stretch>
            <a:fillRect/>
          </a:stretch>
        </p:blipFill>
        <p:spPr bwMode="auto">
          <a:xfrm>
            <a:off x="670560" y="3807725"/>
            <a:ext cx="5074920" cy="305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SCN0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39840" y="3749040"/>
            <a:ext cx="5318760" cy="310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685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753" y="1187648"/>
            <a:ext cx="12129247" cy="5403652"/>
          </a:xfrm>
          <a:ln>
            <a:noFill/>
          </a:ln>
        </p:spPr>
        <p:txBody>
          <a:bodyPr anchor="t">
            <a:noAutofit/>
          </a:bodyPr>
          <a:lstStyle/>
          <a:p>
            <a:endParaRPr lang="pt-PT" altLang="pt-PT" sz="3200" dirty="0">
              <a:latin typeface="Bodoni MT" pitchFamily="18" charset="0"/>
            </a:endParaRPr>
          </a:p>
          <a:p>
            <a:r>
              <a:rPr lang="pt-PT" altLang="pt-PT" sz="3200" dirty="0">
                <a:latin typeface="Bodoni MT" pitchFamily="18" charset="0"/>
              </a:rPr>
              <a:t>Educação Patriótica e para Moçambicanidade</a:t>
            </a:r>
          </a:p>
          <a:p>
            <a:r>
              <a:rPr lang="pt-PT" altLang="pt-PT" sz="3200" dirty="0">
                <a:latin typeface="Bodoni MT" pitchFamily="18" charset="0"/>
              </a:rPr>
              <a:t>Educação para Paz, Democracia e Direitos Humanos</a:t>
            </a:r>
          </a:p>
          <a:p>
            <a:r>
              <a:rPr lang="pt-PT" altLang="pt-PT" sz="3200" dirty="0">
                <a:latin typeface="Bodoni MT" pitchFamily="18" charset="0"/>
              </a:rPr>
              <a:t>Educação Rodoviária</a:t>
            </a:r>
          </a:p>
          <a:p>
            <a:r>
              <a:rPr lang="pt-PT" altLang="pt-PT" sz="3200" dirty="0">
                <a:latin typeface="Bodoni MT" pitchFamily="18" charset="0"/>
              </a:rPr>
              <a:t>Educação Ambiental e para o Desenvolvimento Sustentável</a:t>
            </a:r>
          </a:p>
          <a:p>
            <a:r>
              <a:rPr lang="pt-PT" altLang="pt-PT" sz="3200" dirty="0">
                <a:latin typeface="Bodoni MT" pitchFamily="18" charset="0"/>
              </a:rPr>
              <a:t>Educação para a Igualdade e Equidade de Género</a:t>
            </a:r>
          </a:p>
          <a:p>
            <a:r>
              <a:rPr lang="pt-PT" altLang="pt-PT" sz="3200" dirty="0">
                <a:latin typeface="Bodoni MT" pitchFamily="18" charset="0"/>
              </a:rPr>
              <a:t>Educação Financeira e Fiscal</a:t>
            </a:r>
          </a:p>
          <a:p>
            <a:pPr>
              <a:buNone/>
            </a:pPr>
            <a:endParaRPr lang="pt-PT" altLang="pt-PT" dirty="0">
              <a:latin typeface="Bodoni MT" pitchFamily="18" charset="0"/>
            </a:endParaRPr>
          </a:p>
          <a:p>
            <a:pPr algn="just">
              <a:buNone/>
            </a:pPr>
            <a:endParaRPr lang="en-US" sz="3600" dirty="0"/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pPr algn="just"/>
            <a:r>
              <a:rPr lang="pt-BR" sz="225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odoni MT" pitchFamily="18" charset="0"/>
                <a:ea typeface="MS PGothic" charset="0"/>
                <a:cs typeface="Calibri" panose="020F0502020204030204" pitchFamily="34" charset="0"/>
              </a:rPr>
              <a:t>Exemplos de Temas Transversais</a:t>
            </a:r>
            <a:endParaRPr lang="pt-PT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Bodoni MT" pitchFamily="18" charset="0"/>
              <a:ea typeface="MS PGothic" charset="0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22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FCF74750-E0FA-1946-BF63-3DCC217B019C}" type="slidenum">
              <a:rPr lang="en-US" sz="1406"/>
              <a:pPr/>
              <a:t>5</a:t>
            </a:fld>
            <a:endParaRPr lang="en-US" sz="1406" dirty="0"/>
          </a:p>
        </p:txBody>
      </p:sp>
    </p:spTree>
    <p:extLst>
      <p:ext uri="{BB962C8B-B14F-4D97-AF65-F5344CB8AC3E}">
        <p14:creationId xmlns:p14="http://schemas.microsoft.com/office/powerpoint/2010/main" val="198138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-1" y="1371600"/>
            <a:ext cx="12102353" cy="5219700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pt-PT" altLang="pt-PT" sz="3200" dirty="0">
                <a:latin typeface="Bodoni MT" pitchFamily="18" charset="0"/>
              </a:rPr>
              <a:t>Educação em Sexualidade Abrangente</a:t>
            </a:r>
          </a:p>
          <a:p>
            <a:r>
              <a:rPr lang="pt-PT" altLang="pt-PT" sz="3200" dirty="0">
                <a:latin typeface="Bodoni MT" pitchFamily="18" charset="0"/>
              </a:rPr>
              <a:t>Educação para Saúde</a:t>
            </a:r>
          </a:p>
          <a:p>
            <a:r>
              <a:rPr lang="pt-PT" altLang="pt-PT" sz="3200" dirty="0">
                <a:latin typeface="Bodoni MT" pitchFamily="18" charset="0"/>
              </a:rPr>
              <a:t>Ética, Diversidade e Inclusão</a:t>
            </a:r>
          </a:p>
          <a:p>
            <a:r>
              <a:rPr lang="pt-PT" altLang="pt-PT" sz="3200" dirty="0">
                <a:latin typeface="Bodoni MT" pitchFamily="18" charset="0"/>
              </a:rPr>
              <a:t>Educação para o Empreendedorismo</a:t>
            </a:r>
          </a:p>
          <a:p>
            <a:r>
              <a:rPr lang="pt-PT" altLang="pt-PT" sz="3200" dirty="0">
                <a:latin typeface="Bodoni MT" pitchFamily="18" charset="0"/>
              </a:rPr>
              <a:t>Educação Nutricional</a:t>
            </a:r>
          </a:p>
          <a:p>
            <a:pPr algn="just">
              <a:buNone/>
            </a:pPr>
            <a:endParaRPr lang="en-US" sz="3600" dirty="0"/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7756"/>
            <a:ext cx="12192000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odoni MT" pitchFamily="18" charset="0"/>
                <a:ea typeface="MS PGothic" charset="0"/>
                <a:cs typeface="Calibri" panose="020F0502020204030204" pitchFamily="34" charset="0"/>
              </a:rPr>
              <a:t>Exemplos (cont.)</a:t>
            </a:r>
            <a:endParaRPr lang="pt-PT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Calibri"/>
              <a:ea typeface="MS PGothic" charset="0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22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FCF74750-E0FA-1946-BF63-3DCC217B019C}" type="slidenum">
              <a:rPr lang="en-US" sz="1406"/>
              <a:pPr/>
              <a:t>6</a:t>
            </a:fld>
            <a:endParaRPr lang="en-US" sz="1406" dirty="0"/>
          </a:p>
        </p:txBody>
      </p:sp>
    </p:spTree>
    <p:extLst>
      <p:ext uri="{BB962C8B-B14F-4D97-AF65-F5344CB8AC3E}">
        <p14:creationId xmlns:p14="http://schemas.microsoft.com/office/powerpoint/2010/main" val="198138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9988" y="1187648"/>
            <a:ext cx="11770659" cy="4946531"/>
          </a:xfrm>
          <a:ln>
            <a:noFill/>
          </a:ln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PT" sz="3600" b="1" dirty="0">
                <a:highlight>
                  <a:srgbClr val="FFFF00"/>
                </a:highlight>
                <a:latin typeface="Bodoni MT" pitchFamily="18" charset="0"/>
              </a:rPr>
              <a:t>Promover o espírito patriótico</a:t>
            </a:r>
            <a:r>
              <a:rPr lang="pt-PT" sz="3600" dirty="0">
                <a:latin typeface="Bodoni MT" pitchFamily="18" charset="0"/>
              </a:rPr>
              <a:t>, o sentimento de pertença e comprometimento com as causas e interesses supremos da nação, a valorização da moçambicanidade e dos valores que a orientam</a:t>
            </a:r>
            <a:r>
              <a:rPr lang="pt-PT" sz="3600" dirty="0"/>
              <a:t>.</a:t>
            </a:r>
          </a:p>
          <a:p>
            <a:pPr marL="0" indent="0">
              <a:buNone/>
              <a:defRPr/>
            </a:pPr>
            <a:endParaRPr lang="pt-PT" sz="36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23030"/>
            <a:ext cx="12192000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pt-BR" sz="225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pt-PT" sz="4000" b="1" dirty="0">
                <a:solidFill>
                  <a:schemeClr val="bg1"/>
                </a:solidFill>
                <a:latin typeface="Bodoni MT" pitchFamily="18" charset="0"/>
              </a:rPr>
              <a:t>Educação Patriótica e para </a:t>
            </a:r>
            <a:br>
              <a:rPr lang="pt-PT" sz="4000" b="1" dirty="0">
                <a:solidFill>
                  <a:schemeClr val="bg1"/>
                </a:solidFill>
                <a:latin typeface="Bodoni MT" pitchFamily="18" charset="0"/>
              </a:rPr>
            </a:br>
            <a:r>
              <a:rPr lang="pt-PT" sz="4000" b="1" dirty="0">
                <a:solidFill>
                  <a:schemeClr val="bg1"/>
                </a:solidFill>
                <a:latin typeface="Bodoni MT" pitchFamily="18" charset="0"/>
              </a:rPr>
              <a:t>Moçambicanidade</a:t>
            </a:r>
            <a:r>
              <a:rPr lang="pt-PT" sz="4000" dirty="0">
                <a:solidFill>
                  <a:schemeClr val="bg1"/>
                </a:solidFill>
                <a:latin typeface="Bodoni MT" pitchFamily="18" charset="0"/>
              </a:rPr>
              <a:t>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78207" y="138410"/>
            <a:ext cx="3219152" cy="728858"/>
            <a:chOff x="8752650" y="196850"/>
            <a:chExt cx="4578350" cy="103659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691A0733-A76B-8640-A252-BBE14E98EF6D}" type="slidenum">
              <a:rPr lang="en-US" sz="1406"/>
              <a:pPr/>
              <a:t>7</a:t>
            </a:fld>
            <a:endParaRPr lang="en-US" sz="1406" dirty="0"/>
          </a:p>
        </p:txBody>
      </p:sp>
    </p:spTree>
    <p:extLst>
      <p:ext uri="{BB962C8B-B14F-4D97-AF65-F5344CB8AC3E}">
        <p14:creationId xmlns:p14="http://schemas.microsoft.com/office/powerpoint/2010/main" val="130055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-98612" y="1388006"/>
            <a:ext cx="12192000" cy="5030272"/>
          </a:xfrm>
          <a:ln>
            <a:noFill/>
          </a:ln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PT" sz="3200" b="1" dirty="0" err="1">
                <a:highlight>
                  <a:srgbClr val="FFFF00"/>
                </a:highlight>
                <a:latin typeface="Bodoni MT" pitchFamily="18" charset="0"/>
              </a:rPr>
              <a:t>Reflectir</a:t>
            </a:r>
            <a:r>
              <a:rPr lang="pt-PT" sz="3200" dirty="0">
                <a:latin typeface="Bodoni MT" pitchFamily="18" charset="0"/>
              </a:rPr>
              <a:t> sobre o espectro alargado dos </a:t>
            </a:r>
            <a:r>
              <a:rPr lang="pt-PT" sz="3200" b="1" dirty="0">
                <a:highlight>
                  <a:srgbClr val="FFFF00"/>
                </a:highlight>
                <a:latin typeface="Bodoni MT" pitchFamily="18" charset="0"/>
              </a:rPr>
              <a:t>Direitos Humanos </a:t>
            </a:r>
            <a:r>
              <a:rPr lang="pt-PT" sz="3200" dirty="0">
                <a:latin typeface="Bodoni MT" pitchFamily="18" charset="0"/>
              </a:rPr>
              <a:t>e das Liberdades Fundamentais em todos os aspectos da vida das pessoas.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93388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pPr marL="0" indent="0">
              <a:defRPr/>
            </a:pPr>
            <a:r>
              <a:rPr lang="pt-BR" sz="225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pt-PT" sz="3200" b="1" dirty="0">
                <a:solidFill>
                  <a:schemeClr val="bg1"/>
                </a:solidFill>
                <a:latin typeface="Bodoni MT" pitchFamily="18" charset="0"/>
              </a:rPr>
              <a:t>Educação para Paz, Democracia e</a:t>
            </a:r>
            <a:br>
              <a:rPr lang="pt-PT" sz="3200" b="1" dirty="0">
                <a:solidFill>
                  <a:schemeClr val="bg1"/>
                </a:solidFill>
                <a:latin typeface="Bodoni MT" pitchFamily="18" charset="0"/>
              </a:rPr>
            </a:br>
            <a:r>
              <a:rPr lang="pt-PT" sz="3200" b="1" dirty="0">
                <a:solidFill>
                  <a:schemeClr val="bg1"/>
                </a:solidFill>
                <a:latin typeface="Bodoni MT" pitchFamily="18" charset="0"/>
              </a:rPr>
              <a:t> D. Humanos</a:t>
            </a:r>
            <a:r>
              <a:rPr lang="pt-PT" sz="3200" dirty="0">
                <a:solidFill>
                  <a:schemeClr val="bg1"/>
                </a:solidFill>
                <a:latin typeface="Bodoni MT" pitchFamily="18" charset="0"/>
              </a:rPr>
              <a:t> 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8399929" y="138410"/>
            <a:ext cx="3379694" cy="728858"/>
            <a:chOff x="8752650" y="196850"/>
            <a:chExt cx="4578350" cy="103659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b="46341"/>
            <a:stretch>
              <a:fillRect/>
            </a:stretch>
          </p:blipFill>
          <p:spPr bwMode="auto">
            <a:xfrm>
              <a:off x="8752650" y="196850"/>
              <a:ext cx="4578350" cy="6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9022680" y="771600"/>
              <a:ext cx="4005445" cy="46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691A0733-A76B-8640-A252-BBE14E98EF6D}" type="slidenum">
              <a:rPr lang="en-US" sz="1406"/>
              <a:pPr/>
              <a:t>8</a:t>
            </a:fld>
            <a:endParaRPr lang="en-US" sz="1406" dirty="0"/>
          </a:p>
        </p:txBody>
      </p:sp>
    </p:spTree>
    <p:extLst>
      <p:ext uri="{BB962C8B-B14F-4D97-AF65-F5344CB8AC3E}">
        <p14:creationId xmlns:p14="http://schemas.microsoft.com/office/powerpoint/2010/main" val="130055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8259" y="1489352"/>
            <a:ext cx="12048564" cy="4604273"/>
          </a:xfrm>
          <a:ln>
            <a:noFill/>
          </a:ln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t-PT" sz="3200" dirty="0">
                <a:latin typeface="Bodoni MT" pitchFamily="18" charset="0"/>
              </a:rPr>
              <a:t>Essencialmente, </a:t>
            </a:r>
            <a:r>
              <a:rPr lang="pt-PT" sz="3200" b="1" dirty="0">
                <a:highlight>
                  <a:srgbClr val="FFFF00"/>
                </a:highlight>
                <a:latin typeface="Bodoni MT" pitchFamily="18" charset="0"/>
              </a:rPr>
              <a:t>promover os direitos e as responsabilidades democráticas e a participação </a:t>
            </a:r>
            <a:r>
              <a:rPr lang="pt-PT" sz="3200" b="1" dirty="0" err="1">
                <a:highlight>
                  <a:srgbClr val="FFFF00"/>
                </a:highlight>
                <a:latin typeface="Bodoni MT" pitchFamily="18" charset="0"/>
              </a:rPr>
              <a:t>activa</a:t>
            </a:r>
            <a:r>
              <a:rPr lang="pt-PT" sz="3200" b="1" dirty="0">
                <a:highlight>
                  <a:srgbClr val="FFFF00"/>
                </a:highlight>
                <a:latin typeface="Bodoni MT" pitchFamily="18" charset="0"/>
              </a:rPr>
              <a:t> </a:t>
            </a:r>
            <a:r>
              <a:rPr lang="pt-PT" sz="3200" dirty="0">
                <a:latin typeface="Bodoni MT" pitchFamily="18" charset="0"/>
              </a:rPr>
              <a:t>nas esferas cívica, política, social, económica, jurídica e cultural da sociedade.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823" y="0"/>
            <a:ext cx="12192000" cy="1049238"/>
          </a:xfrm>
          <a:solidFill>
            <a:srgbClr val="BF0000"/>
          </a:solidFill>
          <a:ln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pt-BR" sz="225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pt-PT" sz="3600" dirty="0">
                <a:solidFill>
                  <a:schemeClr val="bg1"/>
                </a:solidFill>
                <a:latin typeface="Bodoni MT Black" pitchFamily="18" charset="0"/>
              </a:rPr>
              <a:t>Educação para a Cidadania</a:t>
            </a:r>
            <a:br>
              <a:rPr lang="pt-PT" sz="3600" dirty="0">
                <a:solidFill>
                  <a:schemeClr val="bg1"/>
                </a:solidFill>
                <a:latin typeface="Bodoni MT Black" pitchFamily="18" charset="0"/>
              </a:rPr>
            </a:br>
            <a:r>
              <a:rPr lang="pt-PT" sz="3600" dirty="0">
                <a:solidFill>
                  <a:schemeClr val="bg1"/>
                </a:solidFill>
                <a:latin typeface="Bodoni MT Black" pitchFamily="18" charset="0"/>
              </a:rPr>
              <a:t> Democrática  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8000531" y="0"/>
            <a:ext cx="3219152" cy="932222"/>
            <a:chOff x="9211067" y="1"/>
            <a:chExt cx="4578350" cy="1325826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b="46341"/>
            <a:stretch>
              <a:fillRect/>
            </a:stretch>
          </p:blipFill>
          <p:spPr bwMode="auto">
            <a:xfrm>
              <a:off x="9211067" y="1"/>
              <a:ext cx="4578350" cy="6294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10174345" y="679223"/>
              <a:ext cx="2853782" cy="64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4294" tIns="32147" rIns="64294" bIns="3214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REPÚBLICA DE MOÇAMBIQUE</a:t>
              </a:r>
              <a:endParaRPr lang="pt-PT" sz="844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64291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71088" algn="l"/>
                </a:tabLst>
              </a:pP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 DA EDUCAÇÃO E DESENVOLVIMENTO HUMANO</a:t>
              </a:r>
              <a:r>
                <a:rPr lang="pt-PT" sz="844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8" name="Slide Number Placeholder 1"/>
          <p:cNvSpPr txBox="1">
            <a:spLocks/>
          </p:cNvSpPr>
          <p:nvPr/>
        </p:nvSpPr>
        <p:spPr>
          <a:xfrm>
            <a:off x="8469310" y="6418278"/>
            <a:ext cx="2133079" cy="365001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BC2123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fld id="{691A0733-A76B-8640-A252-BBE14E98EF6D}" type="slidenum">
              <a:rPr lang="en-US" sz="1406"/>
              <a:pPr/>
              <a:t>9</a:t>
            </a:fld>
            <a:endParaRPr lang="en-US" sz="1406" dirty="0"/>
          </a:p>
        </p:txBody>
      </p:sp>
    </p:spTree>
    <p:extLst>
      <p:ext uri="{BB962C8B-B14F-4D97-AF65-F5344CB8AC3E}">
        <p14:creationId xmlns:p14="http://schemas.microsoft.com/office/powerpoint/2010/main" val="130055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2040</Words>
  <Application>Microsoft Office PowerPoint</Application>
  <PresentationFormat>Personalizados</PresentationFormat>
  <Paragraphs>217</Paragraphs>
  <Slides>40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2" baseType="lpstr">
      <vt:lpstr>Office Theme</vt:lpstr>
      <vt:lpstr>Slide</vt:lpstr>
      <vt:lpstr>Apresentação do PowerPoint</vt:lpstr>
      <vt:lpstr> Introdução </vt:lpstr>
      <vt:lpstr> Introdução (cont.)</vt:lpstr>
      <vt:lpstr>Objectivos</vt:lpstr>
      <vt:lpstr> Exemplos de Temas Transversais</vt:lpstr>
      <vt:lpstr>Exemplos (cont.)</vt:lpstr>
      <vt:lpstr> Educação Patriótica e para  Moçambicanidade  </vt:lpstr>
      <vt:lpstr> Educação para Paz, Democracia e  D. Humanos </vt:lpstr>
      <vt:lpstr> Educação para a Cidadania  Democrática  </vt:lpstr>
      <vt:lpstr> Educação Rodoviária </vt:lpstr>
      <vt:lpstr> Educação Ambiental/ Educação para o  Desenvolvimento Sustentável</vt:lpstr>
      <vt:lpstr>   Educação para a Igualdade e Equidade de género   </vt:lpstr>
      <vt:lpstr>  Educação Financeira e Fiscal   </vt:lpstr>
      <vt:lpstr>  Educação em Sexualidade </vt:lpstr>
      <vt:lpstr>  Educação para Saúde  </vt:lpstr>
      <vt:lpstr> Ética, Diversidade e Inclusão  </vt:lpstr>
      <vt:lpstr>Educação para o Empreendedorismo</vt:lpstr>
      <vt:lpstr>OS CRITÉRIOS UTILIZADOS PARA A ESCOLHA DOS TEMAS TRANSVERSAIS</vt:lpstr>
      <vt:lpstr>Os critérios utilizados para a escolha dos temas transversais</vt:lpstr>
      <vt:lpstr>  Razões da introdução dos Temas  no Currículo moçambicano  </vt:lpstr>
      <vt:lpstr> Cont. Razões da introdução dos Temas  no Currículo moçambicano</vt:lpstr>
      <vt:lpstr>Meta a atingir com os Temas  Transversais</vt:lpstr>
      <vt:lpstr> Categorias dos conteúdos dos Temas Transversais   </vt:lpstr>
      <vt:lpstr> Operacionalização dos Conteúdos dos Temas Transversais </vt:lpstr>
      <vt:lpstr>Disciplinaridade</vt:lpstr>
      <vt:lpstr> Operacionalização dos Conteúdos dos Temas Transversais </vt:lpstr>
      <vt:lpstr>Interdisciplinaridade</vt:lpstr>
      <vt:lpstr>Interdisciplinaridade - Exemplos</vt:lpstr>
      <vt:lpstr>Transversalidade</vt:lpstr>
      <vt:lpstr>Apresentação do PowerPoint</vt:lpstr>
      <vt:lpstr>Apresentação do PowerPoint</vt:lpstr>
      <vt:lpstr>Apresentação do PowerPoint</vt:lpstr>
      <vt:lpstr>Transversalidade no processo de Ensino-Aprendizagem</vt:lpstr>
      <vt:lpstr>Tratamento de temas transversais no processo de ensino e aprendizagem</vt:lpstr>
      <vt:lpstr> Transversalidade no processo de Ensino-Aprendizagem </vt:lpstr>
      <vt:lpstr>-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 Aly</dc:creator>
  <cp:lastModifiedBy>User</cp:lastModifiedBy>
  <cp:revision>55</cp:revision>
  <cp:lastPrinted>2017-03-10T09:48:17Z</cp:lastPrinted>
  <dcterms:created xsi:type="dcterms:W3CDTF">2016-07-22T11:50:04Z</dcterms:created>
  <dcterms:modified xsi:type="dcterms:W3CDTF">2024-06-21T19:46:47Z</dcterms:modified>
</cp:coreProperties>
</file>