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4" r:id="rId2"/>
    <p:sldId id="268" r:id="rId3"/>
    <p:sldId id="275" r:id="rId4"/>
    <p:sldId id="269" r:id="rId5"/>
    <p:sldId id="270" r:id="rId6"/>
    <p:sldId id="272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ED581-3514-473C-8DC2-1F33A8259318}" type="datetimeFigureOut">
              <a:rPr lang="en-GB" smtClean="0"/>
              <a:pPr/>
              <a:t>13/06/2024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B7A24-E116-4F6E-8E5E-899824A96F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1579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305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46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93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1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1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1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694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5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7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83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67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569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06E70-F8C3-4D65-A97E-6FE346AE7931}" type="datetimeFigureOut">
              <a:rPr lang="en-US" smtClean="0"/>
              <a:pPr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C1C3E-6D08-4AD0-BEF4-72AD110295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74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0200" y="6111876"/>
            <a:ext cx="3879850" cy="352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687" dirty="0">
                <a:latin typeface="+mj-lt"/>
                <a:cs typeface="Calibri"/>
              </a:rPr>
              <a:t>Junho, 2015</a:t>
            </a:r>
          </a:p>
        </p:txBody>
      </p:sp>
      <p:pic>
        <p:nvPicPr>
          <p:cNvPr id="3" name="Picture 2" descr="Untitl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03" y="4604858"/>
            <a:ext cx="11978639" cy="2263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1" name="Title 1"/>
          <p:cNvSpPr txBox="1">
            <a:spLocks/>
          </p:cNvSpPr>
          <p:nvPr/>
        </p:nvSpPr>
        <p:spPr bwMode="auto">
          <a:xfrm>
            <a:off x="104503" y="2174012"/>
            <a:ext cx="11978639" cy="2441574"/>
          </a:xfrm>
          <a:prstGeom prst="rect">
            <a:avLst/>
          </a:prstGeom>
          <a:solidFill>
            <a:srgbClr val="BF0000"/>
          </a:solidFill>
          <a:ln>
            <a:solidFill>
              <a:srgbClr val="FF0000"/>
            </a:solidFill>
          </a:ln>
          <a:effectLst>
            <a:outerShdw blurRad="66675" dist="190500" dir="5400000" algn="tl" rotWithShape="0">
              <a:prstClr val="black">
                <a:alpha val="36000"/>
              </a:prstClr>
            </a:outerShdw>
          </a:effectLst>
          <a:extLst>
            <a:ext uri="{FAA26D3D-D897-4be2-8F04-BA451C77F1D7}"/>
          </a:extLst>
        </p:spPr>
        <p:txBody>
          <a:bodyPr lIns="35719" tIns="35719" rIns="35719" bIns="35719" anchor="ctr"/>
          <a:lstStyle>
            <a:lvl1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+mj-lt"/>
                <a:ea typeface="MS PGothic" pitchFamily="34" charset="-128"/>
                <a:cs typeface="+mj-cs"/>
                <a:sym typeface="Helvetica Light" charset="0"/>
              </a:defRPr>
            </a:lvl1pPr>
            <a:lvl2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MS PGothic" pitchFamily="34" charset="-128"/>
                <a:cs typeface="Helvetica Light" charset="0"/>
                <a:sym typeface="Helvetica Light" charset="0"/>
              </a:defRPr>
            </a:lvl2pPr>
            <a:lvl3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MS PGothic" pitchFamily="34" charset="-128"/>
                <a:cs typeface="Helvetica Light" charset="0"/>
                <a:sym typeface="Helvetica Light" charset="0"/>
              </a:defRPr>
            </a:lvl3pPr>
            <a:lvl4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MS PGothic" pitchFamily="34" charset="-128"/>
                <a:cs typeface="Helvetica Light" charset="0"/>
                <a:sym typeface="Helvetica Light" charset="0"/>
              </a:defRPr>
            </a:lvl4pPr>
            <a:lvl5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MS PGothic" pitchFamily="34" charset="-128"/>
                <a:cs typeface="Helvetica Light" charset="0"/>
                <a:sym typeface="Helvetica Light" charset="0"/>
              </a:defRPr>
            </a:lvl5pPr>
            <a:lvl6pPr marL="4572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6pPr>
            <a:lvl7pPr marL="9144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7pPr>
            <a:lvl8pPr marL="13716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8pPr>
            <a:lvl9pPr marL="18288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9pPr>
          </a:lstStyle>
          <a:p>
            <a:pPr>
              <a:defRPr/>
            </a:pPr>
            <a:r>
              <a:rPr lang="pt-PT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CONSTRUÇÃO SÓCIOCULTURAL </a:t>
            </a:r>
            <a:br>
              <a:rPr lang="pt-PT" sz="2400" b="1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pt-PT" sz="2400" b="1" dirty="0">
                <a:solidFill>
                  <a:schemeClr val="bg1"/>
                </a:solidFill>
                <a:latin typeface="Arial Black" panose="020B0A04020102020204" pitchFamily="34" charset="0"/>
              </a:rPr>
              <a:t>		                 DOS PAPÉIS DE GÉNERO E VULNERABILIDADE</a:t>
            </a:r>
            <a:endParaRPr lang="en-US" sz="2531" b="1" i="1" u="sng" dirty="0">
              <a:solidFill>
                <a:schemeClr val="bg1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2249488" y="2036764"/>
            <a:ext cx="7658100" cy="523875"/>
          </a:xfrm>
          <a:prstGeom prst="rect">
            <a:avLst/>
          </a:prstGeom>
          <a:noFill/>
          <a:ln>
            <a:noFill/>
          </a:ln>
          <a:effectLst>
            <a:outerShdw blurRad="66675" dist="190500" dir="5400000" algn="tl" rotWithShape="0">
              <a:prstClr val="black">
                <a:alpha val="36000"/>
              </a:prstClr>
            </a:outerShdw>
          </a:effectLst>
          <a:extLst>
            <a:ext uri="{FAA26D3D-D897-4be2-8F04-BA451C77F1D7}"/>
          </a:extLst>
        </p:spPr>
        <p:txBody>
          <a:bodyPr lIns="35719" tIns="35719" rIns="35719" bIns="35719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+mj-lt"/>
                <a:ea typeface="MS PGothic" pitchFamily="34" charset="-128"/>
                <a:cs typeface="+mj-cs"/>
                <a:sym typeface="Helvetica Light" charset="0"/>
              </a:defRPr>
            </a:lvl1pPr>
            <a:lvl2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MS PGothic" pitchFamily="34" charset="-128"/>
                <a:cs typeface="Helvetica Light" charset="0"/>
                <a:sym typeface="Helvetica Light" charset="0"/>
              </a:defRPr>
            </a:lvl2pPr>
            <a:lvl3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MS PGothic" pitchFamily="34" charset="-128"/>
                <a:cs typeface="Helvetica Light" charset="0"/>
                <a:sym typeface="Helvetica Light" charset="0"/>
              </a:defRPr>
            </a:lvl3pPr>
            <a:lvl4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MS PGothic" pitchFamily="34" charset="-128"/>
                <a:cs typeface="Helvetica Light" charset="0"/>
                <a:sym typeface="Helvetica Light" charset="0"/>
              </a:defRPr>
            </a:lvl4pPr>
            <a:lvl5pPr algn="ctr" defTabSz="584200" rtl="0" eaLnBrk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MS PGothic" pitchFamily="34" charset="-128"/>
                <a:cs typeface="Helvetica Light" charset="0"/>
                <a:sym typeface="Helvetica Light" charset="0"/>
              </a:defRPr>
            </a:lvl5pPr>
            <a:lvl6pPr marL="4572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6pPr>
            <a:lvl7pPr marL="9144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7pPr>
            <a:lvl8pPr marL="13716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8pPr>
            <a:lvl9pPr marL="1828800" algn="ctr" defTabSz="584200" rtl="0" fontAlgn="base" hangingPunct="0">
              <a:spcBef>
                <a:spcPct val="0"/>
              </a:spcBef>
              <a:spcAft>
                <a:spcPct val="0"/>
              </a:spcAft>
              <a:defRPr sz="8000">
                <a:solidFill>
                  <a:srgbClr val="000000"/>
                </a:solidFill>
                <a:latin typeface="Helvetica Light" charset="0"/>
                <a:ea typeface="Helvetica Light" charset="0"/>
                <a:cs typeface="Helvetica Light" charset="0"/>
                <a:sym typeface="Helvetica Light" charset="0"/>
              </a:defRPr>
            </a:lvl9pPr>
          </a:lstStyle>
          <a:p>
            <a:pPr>
              <a:defRPr/>
            </a:pPr>
            <a:endParaRPr lang="pt-PT" sz="3094" b="1" spc="35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ea typeface="MS PGothic" charset="0"/>
              <a:cs typeface="Calibri"/>
            </a:endParaRPr>
          </a:p>
        </p:txBody>
      </p:sp>
      <p:pic>
        <p:nvPicPr>
          <p:cNvPr id="3078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1" y="11114"/>
            <a:ext cx="909002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562101" y="1506538"/>
            <a:ext cx="9001125" cy="9493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en-US" sz="1969" dirty="0"/>
          </a:p>
          <a:p>
            <a:pPr>
              <a:defRPr/>
            </a:pPr>
            <a:endParaRPr lang="en-ZA" dirty="0"/>
          </a:p>
          <a:p>
            <a:pPr>
              <a:defRPr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53453889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313" y="173492"/>
            <a:ext cx="10515600" cy="1119732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313" y="1499054"/>
            <a:ext cx="10798629" cy="5202192"/>
          </a:xfrm>
        </p:spPr>
        <p:txBody>
          <a:bodyPr>
            <a:normAutofit/>
          </a:bodyPr>
          <a:lstStyle/>
          <a:p>
            <a:r>
              <a:rPr lang="pt-PT" b="1" dirty="0"/>
              <a:t>Género</a:t>
            </a:r>
            <a:r>
              <a:rPr lang="pt-PT" dirty="0"/>
              <a:t>: papéis e significados atribuídos socioculturalmente às mulheres e aos homens com base nas suas diferenças biológicas, que variam de acordo com o contexto sociocultural onde o indivíduo se insere. </a:t>
            </a:r>
          </a:p>
          <a:p>
            <a:r>
              <a:rPr lang="pt-PT" dirty="0"/>
              <a:t>Estes papéis atribuídos acabam por gerar relações desiguais em direitos e oportunidades entre mulheres e homens. Geralmente, as mulheres são colocadas na posição de inferioridade e os homens na posição superioridade e detentores do poder.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PT" dirty="0"/>
              <a:t> Estas desigualdades têm como principal consequência a</a:t>
            </a:r>
            <a:r>
              <a:rPr lang="pt-PT" dirty="0">
                <a:solidFill>
                  <a:srgbClr val="FF0000"/>
                </a:solidFill>
              </a:rPr>
              <a:t> Vulnerabilidade da Mulher</a:t>
            </a:r>
            <a:r>
              <a:rPr lang="pt-PT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75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607" y="0"/>
            <a:ext cx="10515600" cy="741780"/>
          </a:xfrm>
        </p:spPr>
        <p:txBody>
          <a:bodyPr>
            <a:normAutofit/>
          </a:bodyPr>
          <a:lstStyle/>
          <a:p>
            <a:pPr algn="ctr"/>
            <a:r>
              <a:rPr lang="pt-PT" sz="3600" b="1" dirty="0"/>
              <a:t>RELAÇÕES DE GÉNERO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872830"/>
              </p:ext>
            </p:extLst>
          </p:nvPr>
        </p:nvGraphicFramePr>
        <p:xfrm>
          <a:off x="0" y="651641"/>
          <a:ext cx="12192000" cy="6296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6428">
                  <a:extLst>
                    <a:ext uri="{9D8B030D-6E8A-4147-A177-3AD203B41FA5}">
                      <a16:colId xmlns:a16="http://schemas.microsoft.com/office/drawing/2014/main" val="654504526"/>
                    </a:ext>
                  </a:extLst>
                </a:gridCol>
                <a:gridCol w="4645572">
                  <a:extLst>
                    <a:ext uri="{9D8B030D-6E8A-4147-A177-3AD203B41FA5}">
                      <a16:colId xmlns:a16="http://schemas.microsoft.com/office/drawing/2014/main" val="362156088"/>
                    </a:ext>
                  </a:extLst>
                </a:gridCol>
              </a:tblGrid>
              <a:tr h="418659">
                <a:tc gridSpan="2">
                  <a:txBody>
                    <a:bodyPr/>
                    <a:lstStyle/>
                    <a:p>
                      <a:pPr algn="ctr"/>
                      <a:r>
                        <a:rPr lang="pt-PT" sz="2400" dirty="0"/>
                        <a:t>VULNERABILIDADE DA RAPARIGA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275766"/>
                  </a:ext>
                </a:extLst>
              </a:tr>
              <a:tr h="362838">
                <a:tc>
                  <a:txBody>
                    <a:bodyPr/>
                    <a:lstStyle/>
                    <a:p>
                      <a:pPr algn="ctr"/>
                      <a:r>
                        <a:rPr lang="pt-PT" sz="2000" b="1" dirty="0"/>
                        <a:t>ALGUMAS CAUSAS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000" b="1" dirty="0"/>
                        <a:t>ALGUMAS CONSEQUÊNCIAS 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976199"/>
                  </a:ext>
                </a:extLst>
              </a:tr>
              <a:tr h="5442564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Falta de negociação de métodos de </a:t>
                      </a:r>
                      <a:r>
                        <a:rPr lang="pt-PT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protecção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 seu parceiro;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Inﬁdelidade do seu parceiro;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Rituais tradicionais e mutilações genitais, muitas vezes associadas à prática sexual imediatamente após a mutilação;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Mitos, alegadamente para purificação, que obrigam as meninas virgens a manterem relações sexuais com parentes, até sem o uso do preservativo;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Assédio e abuso sexual até por membros da família ou da comunidade;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Ø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Discriminação, abuso emocional à menina seropositiva no seio da comunidades e até</a:t>
                      </a:r>
                      <a:r>
                        <a:rPr lang="pt-PT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família.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1">
                        <a:buFont typeface="Wingdings" panose="05000000000000000000" pitchFamily="2" charset="2"/>
                        <a:buChar char="ü"/>
                      </a:pPr>
                      <a:r>
                        <a:rPr lang="pt-PT" sz="2400" dirty="0"/>
                        <a:t>Violência Baseada no Género;</a:t>
                      </a:r>
                    </a:p>
                    <a:p>
                      <a:pPr lvl="1">
                        <a:buFont typeface="Wingdings" panose="05000000000000000000" pitchFamily="2" charset="2"/>
                        <a:buChar char="ü"/>
                      </a:pPr>
                      <a:r>
                        <a:rPr lang="pt-PT" sz="2400" dirty="0"/>
                        <a:t> Uniões Conjugais Prematuras;</a:t>
                      </a:r>
                    </a:p>
                    <a:p>
                      <a:pPr lvl="1">
                        <a:buFont typeface="Wingdings" panose="05000000000000000000" pitchFamily="2" charset="2"/>
                        <a:buChar char="ü"/>
                      </a:pPr>
                      <a:r>
                        <a:rPr lang="pt-PT" sz="2400" dirty="0"/>
                        <a:t> Violação e Violência Sexual;</a:t>
                      </a:r>
                    </a:p>
                    <a:p>
                      <a:pPr lvl="1">
                        <a:buFont typeface="Wingdings" panose="05000000000000000000" pitchFamily="2" charset="2"/>
                        <a:buChar char="ü"/>
                      </a:pPr>
                      <a:r>
                        <a:rPr lang="pt-PT" sz="2400" dirty="0"/>
                        <a:t> Maiores Taxas de Prevalência do HIV nas Mulheres;</a:t>
                      </a:r>
                    </a:p>
                    <a:p>
                      <a:pPr lvl="1">
                        <a:buFont typeface="Wingdings" panose="05000000000000000000" pitchFamily="2" charset="2"/>
                        <a:buChar char="ü"/>
                      </a:pPr>
                      <a:r>
                        <a:rPr lang="pt-PT" sz="2400" dirty="0"/>
                        <a:t> Fraco Poder Económico da Mulher, etc.  </a:t>
                      </a:r>
                      <a:endParaRPr lang="en-US" sz="2400" dirty="0"/>
                    </a:p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257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0013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3600" b="1" dirty="0"/>
              <a:t>VIOLÊNCIA BASEADA NO GÉNERO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235" y="1825625"/>
            <a:ext cx="10905565" cy="435133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t-PT" dirty="0"/>
              <a:t>Segundo a OMS, citada pelo UNFPA, </a:t>
            </a:r>
            <a:r>
              <a:rPr lang="pt-PT" dirty="0" err="1"/>
              <a:t>et</a:t>
            </a:r>
            <a:r>
              <a:rPr lang="pt-PT" dirty="0"/>
              <a:t> al., 2005, Violência Baseada no Género é “qualquer </a:t>
            </a:r>
            <a:r>
              <a:rPr lang="pt-PT" dirty="0" err="1"/>
              <a:t>acto</a:t>
            </a:r>
            <a:r>
              <a:rPr lang="pt-PT" dirty="0"/>
              <a:t> de violência baseada no género que resulte ou que seja provável que resulte em prejuízos físicos, sexuais ou psicológicos às mulheres e raparigas, incluindo a ameaça de tais </a:t>
            </a:r>
            <a:r>
              <a:rPr lang="pt-PT" dirty="0" err="1"/>
              <a:t>actos</a:t>
            </a:r>
            <a:r>
              <a:rPr lang="pt-PT" dirty="0"/>
              <a:t>, a coerção, ou privação arbitrária da liberdade que ocorra em público quer na vida particular.”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081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192" y="84221"/>
            <a:ext cx="10515600" cy="397042"/>
          </a:xfrm>
        </p:spPr>
        <p:txBody>
          <a:bodyPr>
            <a:normAutofit fontScale="90000"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2930209"/>
              </p:ext>
            </p:extLst>
          </p:nvPr>
        </p:nvGraphicFramePr>
        <p:xfrm>
          <a:off x="180474" y="535577"/>
          <a:ext cx="11802978" cy="6395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4866">
                  <a:extLst>
                    <a:ext uri="{9D8B030D-6E8A-4147-A177-3AD203B41FA5}">
                      <a16:colId xmlns:a16="http://schemas.microsoft.com/office/drawing/2014/main" val="4023459136"/>
                    </a:ext>
                  </a:extLst>
                </a:gridCol>
                <a:gridCol w="5708112">
                  <a:extLst>
                    <a:ext uri="{9D8B030D-6E8A-4147-A177-3AD203B41FA5}">
                      <a16:colId xmlns:a16="http://schemas.microsoft.com/office/drawing/2014/main" val="2648521982"/>
                    </a:ext>
                  </a:extLst>
                </a:gridCol>
              </a:tblGrid>
              <a:tr h="768646">
                <a:tc>
                  <a:txBody>
                    <a:bodyPr/>
                    <a:lstStyle/>
                    <a:p>
                      <a:pPr algn="ctr"/>
                      <a:r>
                        <a:rPr lang="pt-PT" sz="2400" dirty="0"/>
                        <a:t>ALGUMAS CAUSAS DA</a:t>
                      </a:r>
                      <a:r>
                        <a:rPr lang="pt-PT" sz="2400" baseline="0" dirty="0"/>
                        <a:t> VIOLÊNCIA BASEADA NO GÉNERO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2400" dirty="0"/>
                        <a:t>ALGUMAS</a:t>
                      </a:r>
                      <a:r>
                        <a:rPr lang="pt-PT" sz="2400" baseline="0" dirty="0"/>
                        <a:t> CONSEQUÊNCIAS DA VIOLÊNCIA BASEADA NO GÉNERO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613704"/>
                  </a:ext>
                </a:extLst>
              </a:tr>
              <a:tr h="5572682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dirty="0"/>
                        <a:t>Condições Institucionais;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Atitudes socioculturais e obrigações;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Crenças e práticas religiosas ou "tradicionais" que limitam a mobilidade das mulheres, o seu contacto social, o acesso a recursos;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Factores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económicos que limitam o acesso, controlo e benefícios das mulheres sobre recursos, serviços, </a:t>
                      </a:r>
                      <a:r>
                        <a:rPr lang="pt-PT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actividades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conhecimento;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Alcoolismo, consumo de outras drogas;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Ciúmes exagerados;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Falta de diálogo entre o casal, pais e filhos, etc.; 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Baixo estatuto social atribuído</a:t>
                      </a:r>
                      <a:r>
                        <a:rPr lang="pt-PT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à mulher.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Afecta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negativamente a autoestima da mulher, tornando-lhe triste, insegura;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Crianças com sofrimento emocional (medo, ansiedade, depressão) por viverem num lar violento;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Relações</a:t>
                      </a:r>
                      <a:r>
                        <a:rPr lang="pt-PT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sexuais forçadas que podem causar ferimentos nos órgãos</a:t>
                      </a:r>
                      <a:r>
                        <a:rPr lang="pt-PT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genitais;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Maiores probabilidades de a</a:t>
                      </a:r>
                      <a:r>
                        <a:rPr lang="pt-PT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mulher contrair o HIV e outras ITS;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Gravidez indesejada;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Gravidez na adolescência;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Fístula</a:t>
                      </a:r>
                      <a:r>
                        <a:rPr lang="pt-PT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obstétrica;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Sexo </a:t>
                      </a:r>
                      <a:r>
                        <a:rPr lang="pt-PT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intergeracional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Sexo transacional. 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046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648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194"/>
            <a:ext cx="10515600" cy="789907"/>
          </a:xfrm>
        </p:spPr>
        <p:txBody>
          <a:bodyPr>
            <a:normAutofit/>
          </a:bodyPr>
          <a:lstStyle/>
          <a:p>
            <a:pPr algn="ctr"/>
            <a:r>
              <a:rPr lang="pt-PT" sz="2400" b="1" dirty="0">
                <a:latin typeface="Arial Black" panose="020B0A04020102020204" pitchFamily="34" charset="0"/>
              </a:rPr>
              <a:t>SEXO INTERGERACIONAL E SEXO TRANSACIONAL</a:t>
            </a:r>
            <a:endParaRPr lang="en-US" sz="2400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1442"/>
            <a:ext cx="10515600" cy="4865521"/>
          </a:xfrm>
        </p:spPr>
        <p:txBody>
          <a:bodyPr/>
          <a:lstStyle/>
          <a:p>
            <a:pPr marL="0" indent="0">
              <a:buNone/>
            </a:pPr>
            <a:endParaRPr lang="pt-PT" i="1" dirty="0"/>
          </a:p>
          <a:p>
            <a:pPr marL="0" indent="0">
              <a:buNone/>
            </a:pPr>
            <a:endParaRPr lang="pt-PT" i="1" dirty="0"/>
          </a:p>
          <a:p>
            <a:pPr marL="0" indent="0">
              <a:buNone/>
            </a:pPr>
            <a:endParaRPr lang="pt-PT" i="1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497210"/>
              </p:ext>
            </p:extLst>
          </p:nvPr>
        </p:nvGraphicFramePr>
        <p:xfrm>
          <a:off x="438692" y="1090771"/>
          <a:ext cx="11359608" cy="5306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87508">
                  <a:extLst>
                    <a:ext uri="{9D8B030D-6E8A-4147-A177-3AD203B41FA5}">
                      <a16:colId xmlns:a16="http://schemas.microsoft.com/office/drawing/2014/main" val="1016378115"/>
                    </a:ext>
                  </a:extLst>
                </a:gridCol>
                <a:gridCol w="5372100">
                  <a:extLst>
                    <a:ext uri="{9D8B030D-6E8A-4147-A177-3AD203B41FA5}">
                      <a16:colId xmlns:a16="http://schemas.microsoft.com/office/drawing/2014/main" val="904714182"/>
                    </a:ext>
                  </a:extLst>
                </a:gridCol>
              </a:tblGrid>
              <a:tr h="82630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i="0" dirty="0"/>
                        <a:t>SEXO INTERGERACIONAL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800" i="0" dirty="0"/>
                        <a:t>SEXO TRANSACIONAL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857558"/>
                  </a:ext>
                </a:extLst>
              </a:tr>
              <a:tr h="3871170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PT" sz="2400" i="0" dirty="0"/>
                        <a:t>Quando há relações sexuais entre pessoas,</a:t>
                      </a:r>
                      <a:r>
                        <a:rPr lang="pt-PT" sz="2400" i="0" baseline="0" dirty="0"/>
                        <a:t> cuja diferença de idades é de </a:t>
                      </a:r>
                      <a:r>
                        <a:rPr lang="pt-PT" sz="2400" i="0" dirty="0"/>
                        <a:t>pelo</a:t>
                      </a:r>
                      <a:r>
                        <a:rPr lang="pt-PT" sz="2400" i="0" baseline="0" dirty="0"/>
                        <a:t> menos 10 anos.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pt-PT" sz="2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 as raparigas jovens mantiverem relações sexuais com homens mais velhos, elas correm um risco maior de contraírem o HIV porque: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pt-PT" sz="2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têm pouco poder para negociar</a:t>
                      </a:r>
                      <a:r>
                        <a:rPr lang="pt-PT" sz="2400" i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</a:t>
                      </a:r>
                      <a:r>
                        <a:rPr lang="pt-PT" sz="2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uso de preservativos;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pt-PT" sz="2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 homens mais velhos têm maior probabilidade de estarem </a:t>
                      </a:r>
                      <a:r>
                        <a:rPr lang="pt-PT" sz="240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infectados</a:t>
                      </a:r>
                      <a:r>
                        <a:rPr lang="pt-PT" sz="24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que os rapazes da sua idade.</a:t>
                      </a:r>
                      <a:endParaRPr lang="pt-PT" sz="2400" i="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i="0" dirty="0"/>
                        <a:t>Quando se mantém relações sexuais a troco de dinheiro, bens, alimentos, roupas ou favores. Nesta prática, corre-se maior risco de </a:t>
                      </a:r>
                      <a:r>
                        <a:rPr lang="pt-PT" sz="2400" i="0" dirty="0" err="1"/>
                        <a:t>infecção</a:t>
                      </a:r>
                      <a:r>
                        <a:rPr lang="pt-PT" sz="2400" i="0" dirty="0"/>
                        <a:t> pelo o HIV porque os preservativos raramente são utilizados e as pessoas envolvidas nestas relações muitas vezes têm mais do que um parceiro sexual.</a:t>
                      </a:r>
                      <a:endParaRPr lang="en-US" sz="24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830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382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7326"/>
            <a:ext cx="12192000" cy="569420"/>
          </a:xfrm>
        </p:spPr>
        <p:txBody>
          <a:bodyPr>
            <a:normAutofit/>
          </a:bodyPr>
          <a:lstStyle/>
          <a:p>
            <a:pPr algn="ctr"/>
            <a:r>
              <a:rPr lang="pt-PT" sz="2000" b="1" dirty="0">
                <a:latin typeface="Arial Black" panose="020B0A04020102020204" pitchFamily="34" charset="0"/>
              </a:rPr>
              <a:t>FACTORES QUE VULNERABILIZAM A RAPARIGA EM RELAÇÃO AO HIV E SIDA </a:t>
            </a:r>
            <a:endParaRPr lang="en-US" sz="20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809213"/>
              </p:ext>
            </p:extLst>
          </p:nvPr>
        </p:nvGraphicFramePr>
        <p:xfrm>
          <a:off x="0" y="756746"/>
          <a:ext cx="121920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40500">
                  <a:extLst>
                    <a:ext uri="{9D8B030D-6E8A-4147-A177-3AD203B41FA5}">
                      <a16:colId xmlns:a16="http://schemas.microsoft.com/office/drawing/2014/main" val="4057278693"/>
                    </a:ext>
                  </a:extLst>
                </a:gridCol>
                <a:gridCol w="5651500">
                  <a:extLst>
                    <a:ext uri="{9D8B030D-6E8A-4147-A177-3AD203B41FA5}">
                      <a16:colId xmlns:a16="http://schemas.microsoft.com/office/drawing/2014/main" val="6590023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QUE AUMENTAM</a:t>
                      </a:r>
                      <a:r>
                        <a:rPr lang="pt-PT" sz="2400" b="1" i="0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pt-PT" sz="24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VULNERBILIDADE </a:t>
                      </a:r>
                      <a:endParaRPr lang="en-US" sz="2400" b="1" i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FACTORES QUE PODEM REDUZIR A VULNERABILIDADE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411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 menos consciência dos riscos que correm;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 menos oportunidade de continuar com os seus estudos;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 menos acesso a oportunidade económicas; 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Fazer sexo com homens mais velhos;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Fazer sexo em troca de dinheiro, favores ou bens;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Consumir álcool;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Conviver com amigos, familiares e outros adultos na comunidade que consomem álcool;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Estar sujeita a violência sexual;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 muitos parceiros sexuais;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 relações sexuais sem usar preservativo;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poder decidir com quem vão manter relações sexuais.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Conhecer como se transmite o HIV e como se pode prevenir;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Adiamento</a:t>
                      </a:r>
                      <a:r>
                        <a:rPr lang="pt-PT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início da prática da relação sexual 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 quando tiver conhecimento sobre</a:t>
                      </a:r>
                      <a:r>
                        <a:rPr lang="pt-PT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SSR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estiver preparada para tal;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Conversar com o parceiro sobre a importância da fidelidade ou do uso do preservativo em relações ocasionais;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Não aceitar manter relações sexuais com uma pessoa que tenha mais parceiras sexuais;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Evitar consumo excessivo do álcool;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§"/>
                      </a:pP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 sempre consigo o preservativo e saber negociar</a:t>
                      </a:r>
                      <a:r>
                        <a:rPr lang="pt-PT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PT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seu uso.</a:t>
                      </a:r>
                      <a:endParaRPr lang="en-US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666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7331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3541</TotalTime>
  <Words>792</Words>
  <Application>Microsoft Office PowerPoint</Application>
  <PresentationFormat>Widescreen</PresentationFormat>
  <Paragraphs>72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MS PGothic</vt:lpstr>
      <vt:lpstr>Arial</vt:lpstr>
      <vt:lpstr>Arial Black</vt:lpstr>
      <vt:lpstr>Calibri</vt:lpstr>
      <vt:lpstr>Calibri Light</vt:lpstr>
      <vt:lpstr>Courier New</vt:lpstr>
      <vt:lpstr>Helvetica Light</vt:lpstr>
      <vt:lpstr>Wingdings</vt:lpstr>
      <vt:lpstr>Office Theme</vt:lpstr>
      <vt:lpstr>PowerPoint Presentation</vt:lpstr>
      <vt:lpstr>PowerPoint Presentation</vt:lpstr>
      <vt:lpstr>RELAÇÕES DE GÉNERO</vt:lpstr>
      <vt:lpstr>VIOLÊNCIA BASEADA NO GÉNERO</vt:lpstr>
      <vt:lpstr>PowerPoint Presentation</vt:lpstr>
      <vt:lpstr>SEXO INTERGERACIONAL E SEXO TRANSACIONAL</vt:lpstr>
      <vt:lpstr>FACTORES QUE VULNERABILIZAM A RAPARIGA EM RELAÇÃO AO HIV E SIDA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156</cp:revision>
  <dcterms:created xsi:type="dcterms:W3CDTF">2018-09-29T15:14:01Z</dcterms:created>
  <dcterms:modified xsi:type="dcterms:W3CDTF">2024-06-13T06:38:53Z</dcterms:modified>
</cp:coreProperties>
</file>